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258" r:id="rId3"/>
    <p:sldId id="259" r:id="rId4"/>
    <p:sldId id="260" r:id="rId5"/>
    <p:sldId id="261" r:id="rId6"/>
    <p:sldId id="262" r:id="rId7"/>
    <p:sldId id="263" r:id="rId8"/>
    <p:sldId id="264" r:id="rId9"/>
    <p:sldId id="265" r:id="rId10"/>
    <p:sldId id="266" r:id="rId11"/>
    <p:sldId id="269" r:id="rId12"/>
    <p:sldId id="267" r:id="rId13"/>
    <p:sldId id="268" r:id="rId14"/>
    <p:sldId id="270" r:id="rId15"/>
    <p:sldId id="271" r:id="rId16"/>
    <p:sldId id="273" r:id="rId17"/>
    <p:sldId id="275" r:id="rId18"/>
    <p:sldId id="277" r:id="rId19"/>
    <p:sldId id="278" r:id="rId20"/>
    <p:sldId id="274" r:id="rId21"/>
    <p:sldId id="279" r:id="rId22"/>
    <p:sldId id="280" r:id="rId23"/>
    <p:sldId id="281" r:id="rId24"/>
    <p:sldId id="282" r:id="rId25"/>
    <p:sldId id="283" r:id="rId26"/>
    <p:sldId id="284" r:id="rId27"/>
    <p:sldId id="285" r:id="rId28"/>
    <p:sldId id="286" r:id="rId29"/>
    <p:sldId id="287" r:id="rId30"/>
    <p:sldId id="288" r:id="rId31"/>
    <p:sldId id="289" r:id="rId32"/>
    <p:sldId id="291" r:id="rId33"/>
    <p:sldId id="292" r:id="rId34"/>
    <p:sldId id="293" r:id="rId35"/>
    <p:sldId id="294" r:id="rId36"/>
    <p:sldId id="295" r:id="rId37"/>
    <p:sldId id="296" r:id="rId38"/>
    <p:sldId id="328" r:id="rId39"/>
    <p:sldId id="326" r:id="rId40"/>
    <p:sldId id="327" r:id="rId41"/>
    <p:sldId id="329" r:id="rId42"/>
    <p:sldId id="330" r:id="rId43"/>
    <p:sldId id="301" r:id="rId44"/>
    <p:sldId id="331" r:id="rId45"/>
    <p:sldId id="332" r:id="rId46"/>
    <p:sldId id="335" r:id="rId47"/>
    <p:sldId id="313" r:id="rId48"/>
    <p:sldId id="334" r:id="rId49"/>
    <p:sldId id="333" r:id="rId50"/>
    <p:sldId id="320" r:id="rId51"/>
    <p:sldId id="321" r:id="rId52"/>
    <p:sldId id="322" r:id="rId53"/>
    <p:sldId id="323" r:id="rId54"/>
    <p:sldId id="324" r:id="rId55"/>
    <p:sldId id="32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09" r:id="rId76"/>
    <p:sldId id="310" r:id="rId77"/>
    <p:sldId id="311" r:id="rId78"/>
    <p:sldId id="312" r:id="rId79"/>
    <p:sldId id="359" r:id="rId80"/>
    <p:sldId id="314" r:id="rId81"/>
    <p:sldId id="315" r:id="rId82"/>
    <p:sldId id="316" r:id="rId83"/>
    <p:sldId id="317" r:id="rId84"/>
    <p:sldId id="318" r:id="rId85"/>
    <p:sldId id="31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0B301A-1CB9-4B93-AA30-4BEA41C4820C}"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41837-F015-41E8-A856-55465FD632A0}" type="slidenum">
              <a:rPr lang="en-US" smtClean="0"/>
              <a:t>‹#›</a:t>
            </a:fld>
            <a:endParaRPr lang="en-US"/>
          </a:p>
        </p:txBody>
      </p:sp>
    </p:spTree>
    <p:extLst>
      <p:ext uri="{BB962C8B-B14F-4D97-AF65-F5344CB8AC3E}">
        <p14:creationId xmlns:p14="http://schemas.microsoft.com/office/powerpoint/2010/main" val="714138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kumimoji="1" sz="2400">
                <a:solidFill>
                  <a:schemeClr val="tx1"/>
                </a:solidFill>
                <a:latin typeface="Arial" panose="020B0604020202020204" pitchFamily="34" charset="0"/>
                <a:ea typeface="MS Song" pitchFamily="49" charset="-122"/>
              </a:defRPr>
            </a:lvl1pPr>
            <a:lvl2pPr marL="742950" indent="-285750" defTabSz="955675" eaLnBrk="0" hangingPunct="0">
              <a:defRPr kumimoji="1" sz="2400">
                <a:solidFill>
                  <a:schemeClr val="tx1"/>
                </a:solidFill>
                <a:latin typeface="Arial" panose="020B0604020202020204" pitchFamily="34" charset="0"/>
                <a:ea typeface="MS Song" pitchFamily="49" charset="-122"/>
              </a:defRPr>
            </a:lvl2pPr>
            <a:lvl3pPr marL="1143000" indent="-228600" defTabSz="955675" eaLnBrk="0" hangingPunct="0">
              <a:defRPr kumimoji="1" sz="2400">
                <a:solidFill>
                  <a:schemeClr val="tx1"/>
                </a:solidFill>
                <a:latin typeface="Arial" panose="020B0604020202020204" pitchFamily="34" charset="0"/>
                <a:ea typeface="MS Song" pitchFamily="49" charset="-122"/>
              </a:defRPr>
            </a:lvl3pPr>
            <a:lvl4pPr marL="1600200" indent="-228600" defTabSz="955675" eaLnBrk="0" hangingPunct="0">
              <a:defRPr kumimoji="1" sz="2400">
                <a:solidFill>
                  <a:schemeClr val="tx1"/>
                </a:solidFill>
                <a:latin typeface="Arial" panose="020B0604020202020204" pitchFamily="34" charset="0"/>
                <a:ea typeface="MS Song" pitchFamily="49" charset="-122"/>
              </a:defRPr>
            </a:lvl4pPr>
            <a:lvl5pPr marL="2057400" indent="-228600" defTabSz="955675" eaLnBrk="0" hangingPunct="0">
              <a:defRPr kumimoji="1" sz="2400">
                <a:solidFill>
                  <a:schemeClr val="tx1"/>
                </a:solidFill>
                <a:latin typeface="Arial" panose="020B0604020202020204" pitchFamily="34" charset="0"/>
                <a:ea typeface="MS Song" pitchFamily="49" charset="-122"/>
              </a:defRPr>
            </a:lvl5pPr>
            <a:lvl6pPr marL="25146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1300"/>
              <a:t>S2 Computer Literacy &gt; Chapter 1    Input/Output Devices</a:t>
            </a:r>
          </a:p>
        </p:txBody>
      </p:sp>
      <p:sp>
        <p:nvSpPr>
          <p:cNvPr id="276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kumimoji="1" sz="2400">
                <a:solidFill>
                  <a:schemeClr val="tx1"/>
                </a:solidFill>
                <a:latin typeface="Arial" panose="020B0604020202020204" pitchFamily="34" charset="0"/>
                <a:ea typeface="MS Song" pitchFamily="49" charset="-122"/>
              </a:defRPr>
            </a:lvl1pPr>
            <a:lvl2pPr marL="742950" indent="-285750" defTabSz="955675" eaLnBrk="0" hangingPunct="0">
              <a:defRPr kumimoji="1" sz="2400">
                <a:solidFill>
                  <a:schemeClr val="tx1"/>
                </a:solidFill>
                <a:latin typeface="Arial" panose="020B0604020202020204" pitchFamily="34" charset="0"/>
                <a:ea typeface="MS Song" pitchFamily="49" charset="-122"/>
              </a:defRPr>
            </a:lvl2pPr>
            <a:lvl3pPr marL="1143000" indent="-228600" defTabSz="955675" eaLnBrk="0" hangingPunct="0">
              <a:defRPr kumimoji="1" sz="2400">
                <a:solidFill>
                  <a:schemeClr val="tx1"/>
                </a:solidFill>
                <a:latin typeface="Arial" panose="020B0604020202020204" pitchFamily="34" charset="0"/>
                <a:ea typeface="MS Song" pitchFamily="49" charset="-122"/>
              </a:defRPr>
            </a:lvl3pPr>
            <a:lvl4pPr marL="1600200" indent="-228600" defTabSz="955675" eaLnBrk="0" hangingPunct="0">
              <a:defRPr kumimoji="1" sz="2400">
                <a:solidFill>
                  <a:schemeClr val="tx1"/>
                </a:solidFill>
                <a:latin typeface="Arial" panose="020B0604020202020204" pitchFamily="34" charset="0"/>
                <a:ea typeface="MS Song" pitchFamily="49" charset="-122"/>
              </a:defRPr>
            </a:lvl4pPr>
            <a:lvl5pPr marL="2057400" indent="-228600" defTabSz="955675" eaLnBrk="0" hangingPunct="0">
              <a:defRPr kumimoji="1" sz="2400">
                <a:solidFill>
                  <a:schemeClr val="tx1"/>
                </a:solidFill>
                <a:latin typeface="Arial" panose="020B0604020202020204" pitchFamily="34" charset="0"/>
                <a:ea typeface="MS Song" pitchFamily="49" charset="-122"/>
              </a:defRPr>
            </a:lvl5pPr>
            <a:lvl6pPr marL="25146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fld id="{6D7CAC1D-4C16-4B67-8ADB-70344BA0FD12}" type="slidenum">
              <a:rPr lang="en-US" altLang="zh-TW" sz="1300"/>
              <a:pPr eaLnBrk="1" hangingPunct="1"/>
              <a:t>2</a:t>
            </a:fld>
            <a:endParaRPr lang="en-US" altLang="zh-TW" sz="1300"/>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TW"/>
          </a:p>
        </p:txBody>
      </p:sp>
      <p:sp>
        <p:nvSpPr>
          <p:cNvPr id="27654" name="頁尾版面配置區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5675" eaLnBrk="0" hangingPunct="0">
              <a:defRPr kumimoji="1" sz="2400">
                <a:solidFill>
                  <a:schemeClr val="tx1"/>
                </a:solidFill>
                <a:latin typeface="Arial" panose="020B0604020202020204" pitchFamily="34" charset="0"/>
                <a:ea typeface="MS Song" pitchFamily="49" charset="-122"/>
              </a:defRPr>
            </a:lvl1pPr>
            <a:lvl2pPr marL="742950" indent="-285750" defTabSz="955675" eaLnBrk="0" hangingPunct="0">
              <a:defRPr kumimoji="1" sz="2400">
                <a:solidFill>
                  <a:schemeClr val="tx1"/>
                </a:solidFill>
                <a:latin typeface="Arial" panose="020B0604020202020204" pitchFamily="34" charset="0"/>
                <a:ea typeface="MS Song" pitchFamily="49" charset="-122"/>
              </a:defRPr>
            </a:lvl2pPr>
            <a:lvl3pPr marL="1143000" indent="-228600" defTabSz="955675" eaLnBrk="0" hangingPunct="0">
              <a:defRPr kumimoji="1" sz="2400">
                <a:solidFill>
                  <a:schemeClr val="tx1"/>
                </a:solidFill>
                <a:latin typeface="Arial" panose="020B0604020202020204" pitchFamily="34" charset="0"/>
                <a:ea typeface="MS Song" pitchFamily="49" charset="-122"/>
              </a:defRPr>
            </a:lvl3pPr>
            <a:lvl4pPr marL="1600200" indent="-228600" defTabSz="955675" eaLnBrk="0" hangingPunct="0">
              <a:defRPr kumimoji="1" sz="2400">
                <a:solidFill>
                  <a:schemeClr val="tx1"/>
                </a:solidFill>
                <a:latin typeface="Arial" panose="020B0604020202020204" pitchFamily="34" charset="0"/>
                <a:ea typeface="MS Song" pitchFamily="49" charset="-122"/>
              </a:defRPr>
            </a:lvl4pPr>
            <a:lvl5pPr marL="2057400" indent="-228600" defTabSz="955675" eaLnBrk="0" hangingPunct="0">
              <a:defRPr kumimoji="1" sz="2400">
                <a:solidFill>
                  <a:schemeClr val="tx1"/>
                </a:solidFill>
                <a:latin typeface="Arial" panose="020B0604020202020204" pitchFamily="34" charset="0"/>
                <a:ea typeface="MS Song" pitchFamily="49" charset="-122"/>
              </a:defRPr>
            </a:lvl5pPr>
            <a:lvl6pPr marL="25146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defTabSz="955675"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300"/>
          </a:p>
        </p:txBody>
      </p:sp>
    </p:spTree>
    <p:extLst>
      <p:ext uri="{BB962C8B-B14F-4D97-AF65-F5344CB8AC3E}">
        <p14:creationId xmlns:p14="http://schemas.microsoft.com/office/powerpoint/2010/main" val="3643778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4A1516D-274D-49A5-A806-4A508EC4392A}"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695294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1516D-274D-49A5-A806-4A508EC4392A}"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2934546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1516D-274D-49A5-A806-4A508EC4392A}"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761094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1516D-274D-49A5-A806-4A508EC4392A}"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356408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A1516D-274D-49A5-A806-4A508EC4392A}" type="datetimeFigureOut">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41633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A1516D-274D-49A5-A806-4A508EC4392A}"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410817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A1516D-274D-49A5-A806-4A508EC4392A}" type="datetimeFigureOut">
              <a:rPr lang="en-US" smtClean="0"/>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2220604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A1516D-274D-49A5-A806-4A508EC4392A}" type="datetimeFigureOut">
              <a:rPr lang="en-US" smtClean="0"/>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359992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1516D-274D-49A5-A806-4A508EC4392A}" type="datetimeFigureOut">
              <a:rPr lang="en-US" smtClean="0"/>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71662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1516D-274D-49A5-A806-4A508EC4392A}"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124496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A1516D-274D-49A5-A806-4A508EC4392A}" type="datetimeFigureOut">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3E2FD0-AD91-4D00-97E3-35938905336A}" type="slidenum">
              <a:rPr lang="en-US" smtClean="0"/>
              <a:t>‹#›</a:t>
            </a:fld>
            <a:endParaRPr lang="en-US"/>
          </a:p>
        </p:txBody>
      </p:sp>
    </p:spTree>
    <p:extLst>
      <p:ext uri="{BB962C8B-B14F-4D97-AF65-F5344CB8AC3E}">
        <p14:creationId xmlns:p14="http://schemas.microsoft.com/office/powerpoint/2010/main" val="290354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1516D-274D-49A5-A806-4A508EC4392A}" type="datetimeFigureOut">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3E2FD0-AD91-4D00-97E3-35938905336A}" type="slidenum">
              <a:rPr lang="en-US" smtClean="0"/>
              <a:t>‹#›</a:t>
            </a:fld>
            <a:endParaRPr lang="en-US"/>
          </a:p>
        </p:txBody>
      </p:sp>
    </p:spTree>
    <p:extLst>
      <p:ext uri="{BB962C8B-B14F-4D97-AF65-F5344CB8AC3E}">
        <p14:creationId xmlns:p14="http://schemas.microsoft.com/office/powerpoint/2010/main" val="29441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mputerhope.com/jargon/l/lcd.htm" TargetMode="External"/><Relationship Id="rId2" Type="http://schemas.openxmlformats.org/officeDocument/2006/relationships/hyperlink" Target="https://www.computerhope.com/jargon/l/led.htm" TargetMode="External"/><Relationship Id="rId1" Type="http://schemas.openxmlformats.org/officeDocument/2006/relationships/slideLayout" Target="../slideLayouts/slideLayout2.xml"/><Relationship Id="rId4" Type="http://schemas.openxmlformats.org/officeDocument/2006/relationships/hyperlink" Target="https://www.computerhope.com/jargon/c/ccfl.ht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1</a:t>
            </a:r>
          </a:p>
        </p:txBody>
      </p:sp>
      <p:sp>
        <p:nvSpPr>
          <p:cNvPr id="3" name="Subtitle 2"/>
          <p:cNvSpPr>
            <a:spLocks noGrp="1"/>
          </p:cNvSpPr>
          <p:nvPr>
            <p:ph type="subTitle" idx="1"/>
          </p:nvPr>
        </p:nvSpPr>
        <p:spPr/>
        <p:txBody>
          <a:bodyPr/>
          <a:lstStyle/>
          <a:p>
            <a:r>
              <a:rPr lang="en-US" i="1" dirty="0"/>
              <a:t>Introduction to computer graphics</a:t>
            </a:r>
          </a:p>
        </p:txBody>
      </p:sp>
    </p:spTree>
    <p:extLst>
      <p:ext uri="{BB962C8B-B14F-4D97-AF65-F5344CB8AC3E}">
        <p14:creationId xmlns:p14="http://schemas.microsoft.com/office/powerpoint/2010/main" val="40622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1F9F8B4D-A71D-4599-9A63-E9AE47A9E548}" type="slidenum">
              <a:rPr lang="en-US" altLang="zh-TW" sz="1400"/>
              <a:pPr eaLnBrk="1" hangingPunct="1"/>
              <a:t>10</a:t>
            </a:fld>
            <a:endParaRPr lang="en-US" altLang="zh-TW" sz="1400"/>
          </a:p>
        </p:txBody>
      </p:sp>
      <p:sp>
        <p:nvSpPr>
          <p:cNvPr id="63490" name="Rectangle 1026"/>
          <p:cNvSpPr>
            <a:spLocks noGrp="1" noChangeArrowheads="1"/>
          </p:cNvSpPr>
          <p:nvPr>
            <p:ph type="title"/>
          </p:nvPr>
        </p:nvSpPr>
        <p:spPr>
          <a:xfrm>
            <a:off x="1524001" y="152400"/>
            <a:ext cx="5286375" cy="609600"/>
          </a:xfrm>
        </p:spPr>
        <p:txBody>
          <a:bodyPr>
            <a:normAutofit fontScale="90000"/>
          </a:bodyPr>
          <a:lstStyle/>
          <a:p>
            <a:pPr eaLnBrk="1" hangingPunct="1">
              <a:defRPr/>
            </a:pPr>
            <a:r>
              <a:rPr lang="en-US" altLang="zh-TW" dirty="0"/>
              <a:t>1.2 Output Device</a:t>
            </a:r>
            <a:endParaRPr lang="zh-TW" altLang="en-US" dirty="0"/>
          </a:p>
        </p:txBody>
      </p:sp>
      <p:sp>
        <p:nvSpPr>
          <p:cNvPr id="21509" name="Rectangle 1027"/>
          <p:cNvSpPr>
            <a:spLocks noGrp="1" noChangeArrowheads="1"/>
          </p:cNvSpPr>
          <p:nvPr>
            <p:ph type="body" idx="1"/>
          </p:nvPr>
        </p:nvSpPr>
        <p:spPr>
          <a:xfrm>
            <a:off x="1981200" y="990601"/>
            <a:ext cx="8229600" cy="5059363"/>
          </a:xfrm>
        </p:spPr>
        <p:txBody>
          <a:bodyPr/>
          <a:lstStyle/>
          <a:p>
            <a:pPr eaLnBrk="1" hangingPunct="1"/>
            <a:r>
              <a:rPr lang="en-US" altLang="zh-TW">
                <a:latin typeface="Times New Roman" panose="02020603050405020304" pitchFamily="18" charset="0"/>
              </a:rPr>
              <a:t>LCD monitors and CRT monitors are compared in the following table:</a:t>
            </a:r>
            <a:endParaRPr lang="en-US" altLang="zh-TW"/>
          </a:p>
        </p:txBody>
      </p:sp>
      <p:pic>
        <p:nvPicPr>
          <p:cNvPr id="21510" name="Picture 1029" descr="D:\img\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286001"/>
            <a:ext cx="8069263"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64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LED monitor</a:t>
            </a:r>
          </a:p>
        </p:txBody>
      </p:sp>
      <p:sp>
        <p:nvSpPr>
          <p:cNvPr id="3" name="Content Placeholder 2"/>
          <p:cNvSpPr>
            <a:spLocks noGrp="1"/>
          </p:cNvSpPr>
          <p:nvPr>
            <p:ph idx="1"/>
          </p:nvPr>
        </p:nvSpPr>
        <p:spPr/>
        <p:txBody>
          <a:bodyPr>
            <a:normAutofit fontScale="77500" lnSpcReduction="20000"/>
          </a:bodyPr>
          <a:lstStyle/>
          <a:p>
            <a:r>
              <a:rPr lang="en-US" b="0" i="0" dirty="0">
                <a:solidFill>
                  <a:srgbClr val="454545"/>
                </a:solidFill>
                <a:effectLst/>
                <a:latin typeface="Verdana" panose="020B0604030504040204" pitchFamily="34" charset="0"/>
              </a:rPr>
              <a:t>Short for </a:t>
            </a:r>
            <a:r>
              <a:rPr lang="en-US" b="1" i="0" u="none" strike="noStrike" dirty="0">
                <a:solidFill>
                  <a:srgbClr val="663366"/>
                </a:solidFill>
                <a:effectLst/>
                <a:latin typeface="Verdana" panose="020B0604030504040204" pitchFamily="34" charset="0"/>
                <a:hlinkClick r:id="rId2"/>
              </a:rPr>
              <a:t>light-emitting diode</a:t>
            </a:r>
            <a:r>
              <a:rPr lang="en-US" b="1" i="0" dirty="0">
                <a:solidFill>
                  <a:srgbClr val="454545"/>
                </a:solidFill>
                <a:effectLst/>
                <a:latin typeface="Verdana" panose="020B0604030504040204" pitchFamily="34" charset="0"/>
              </a:rPr>
              <a:t> monitor</a:t>
            </a:r>
            <a:r>
              <a:rPr lang="en-US" b="0" i="0" dirty="0">
                <a:solidFill>
                  <a:srgbClr val="454545"/>
                </a:solidFill>
                <a:effectLst/>
                <a:latin typeface="Verdana" panose="020B0604030504040204" pitchFamily="34" charset="0"/>
              </a:rPr>
              <a:t>, an </a:t>
            </a:r>
            <a:r>
              <a:rPr lang="en-US" b="1" i="0" dirty="0">
                <a:solidFill>
                  <a:srgbClr val="454545"/>
                </a:solidFill>
                <a:effectLst/>
                <a:latin typeface="Verdana" panose="020B0604030504040204" pitchFamily="34" charset="0"/>
              </a:rPr>
              <a:t>LED monitor</a:t>
            </a:r>
            <a:r>
              <a:rPr lang="en-US" b="0" i="0" dirty="0">
                <a:solidFill>
                  <a:srgbClr val="454545"/>
                </a:solidFill>
                <a:effectLst/>
                <a:latin typeface="Verdana" panose="020B0604030504040204" pitchFamily="34" charset="0"/>
              </a:rPr>
              <a:t> or LED display is a flat screen, flat panel computer monitor or television. It has a very short depth and is light in terms of weight. The actual difference between this and a typical </a:t>
            </a:r>
            <a:r>
              <a:rPr lang="en-US" b="0" i="0" u="none" strike="noStrike" dirty="0" err="1">
                <a:solidFill>
                  <a:srgbClr val="663366"/>
                </a:solidFill>
                <a:effectLst/>
                <a:latin typeface="Verdana" panose="020B0604030504040204" pitchFamily="34" charset="0"/>
                <a:hlinkClick r:id="rId3"/>
              </a:rPr>
              <a:t>LCD</a:t>
            </a:r>
            <a:r>
              <a:rPr lang="en-US" b="0" i="0" dirty="0" err="1">
                <a:solidFill>
                  <a:srgbClr val="454545"/>
                </a:solidFill>
                <a:effectLst/>
                <a:latin typeface="Verdana" panose="020B0604030504040204" pitchFamily="34" charset="0"/>
              </a:rPr>
              <a:t>monitor</a:t>
            </a:r>
            <a:r>
              <a:rPr lang="en-US" b="0" i="0" dirty="0">
                <a:solidFill>
                  <a:srgbClr val="454545"/>
                </a:solidFill>
                <a:effectLst/>
                <a:latin typeface="Verdana" panose="020B0604030504040204" pitchFamily="34" charset="0"/>
              </a:rPr>
              <a:t> is the backlighting. The first LCD monitors used </a:t>
            </a:r>
            <a:r>
              <a:rPr lang="en-US" b="0" i="0" u="none" strike="noStrike" dirty="0" err="1">
                <a:solidFill>
                  <a:srgbClr val="663366"/>
                </a:solidFill>
                <a:effectLst/>
                <a:latin typeface="Verdana" panose="020B0604030504040204" pitchFamily="34" charset="0"/>
                <a:hlinkClick r:id="rId4"/>
              </a:rPr>
              <a:t>CCFL</a:t>
            </a:r>
            <a:r>
              <a:rPr lang="en-US" b="0" i="0" dirty="0" err="1">
                <a:solidFill>
                  <a:srgbClr val="454545"/>
                </a:solidFill>
                <a:effectLst/>
                <a:latin typeface="Verdana" panose="020B0604030504040204" pitchFamily="34" charset="0"/>
              </a:rPr>
              <a:t>instead</a:t>
            </a:r>
            <a:r>
              <a:rPr lang="en-US" b="0" i="0" dirty="0">
                <a:solidFill>
                  <a:srgbClr val="454545"/>
                </a:solidFill>
                <a:effectLst/>
                <a:latin typeface="Verdana" panose="020B0604030504040204" pitchFamily="34" charset="0"/>
              </a:rPr>
              <a:t> of LEDs to illuminate the screen.</a:t>
            </a:r>
          </a:p>
          <a:p>
            <a:r>
              <a:rPr lang="en-US" b="1" i="0" dirty="0">
                <a:solidFill>
                  <a:srgbClr val="000000"/>
                </a:solidFill>
                <a:effectLst/>
                <a:latin typeface="arial" panose="020B0604020202020204" pitchFamily="34" charset="0"/>
              </a:rPr>
              <a:t>LED monitor advantages</a:t>
            </a:r>
          </a:p>
          <a:p>
            <a:r>
              <a:rPr lang="en-US" b="0" i="0" dirty="0">
                <a:solidFill>
                  <a:srgbClr val="454545"/>
                </a:solidFill>
                <a:effectLst/>
                <a:latin typeface="Verdana" panose="020B0604030504040204" pitchFamily="34" charset="0"/>
              </a:rPr>
              <a:t>LED monitors offer many benefits when compared to those that are CCFL lit including:</a:t>
            </a:r>
          </a:p>
          <a:p>
            <a:r>
              <a:rPr lang="en-US" b="0" i="0" dirty="0">
                <a:solidFill>
                  <a:srgbClr val="454545"/>
                </a:solidFill>
                <a:effectLst/>
                <a:latin typeface="inherit"/>
              </a:rPr>
              <a:t>Often less expensive.</a:t>
            </a:r>
          </a:p>
          <a:p>
            <a:r>
              <a:rPr lang="en-US" b="0" i="0" dirty="0">
                <a:solidFill>
                  <a:srgbClr val="454545"/>
                </a:solidFill>
                <a:effectLst/>
                <a:latin typeface="inherit"/>
              </a:rPr>
              <a:t>Overall more reliable.</a:t>
            </a:r>
          </a:p>
          <a:p>
            <a:r>
              <a:rPr lang="en-US" b="0" i="0" dirty="0">
                <a:solidFill>
                  <a:srgbClr val="454545"/>
                </a:solidFill>
                <a:effectLst/>
                <a:latin typeface="inherit"/>
              </a:rPr>
              <a:t>They run at a lower temperature, and consume much less power, as few as 20 watts.</a:t>
            </a:r>
          </a:p>
          <a:p>
            <a:r>
              <a:rPr lang="en-US" b="0" i="0" dirty="0">
                <a:solidFill>
                  <a:srgbClr val="454545"/>
                </a:solidFill>
                <a:effectLst/>
                <a:latin typeface="inherit"/>
              </a:rPr>
              <a:t>Higher dynamic contrast ratio.</a:t>
            </a:r>
          </a:p>
          <a:p>
            <a:r>
              <a:rPr lang="en-US" b="0" i="0" dirty="0">
                <a:solidFill>
                  <a:srgbClr val="454545"/>
                </a:solidFill>
                <a:effectLst/>
                <a:latin typeface="inherit"/>
              </a:rPr>
              <a:t>Longer lifespan and less environmental impact.</a:t>
            </a:r>
          </a:p>
          <a:p>
            <a:endParaRPr lang="en-US" dirty="0"/>
          </a:p>
        </p:txBody>
      </p:sp>
    </p:spTree>
    <p:extLst>
      <p:ext uri="{BB962C8B-B14F-4D97-AF65-F5344CB8AC3E}">
        <p14:creationId xmlns:p14="http://schemas.microsoft.com/office/powerpoint/2010/main" val="130318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2391DB6D-BB5A-4C29-9951-91594EBE2291}" type="slidenum">
              <a:rPr lang="en-US" altLang="zh-TW" sz="1400"/>
              <a:pPr eaLnBrk="1" hangingPunct="1"/>
              <a:t>12</a:t>
            </a:fld>
            <a:endParaRPr lang="en-US" altLang="zh-TW" sz="1400"/>
          </a:p>
        </p:txBody>
      </p:sp>
      <p:sp>
        <p:nvSpPr>
          <p:cNvPr id="64514" name="Rectangle 2"/>
          <p:cNvSpPr>
            <a:spLocks noGrp="1" noChangeArrowheads="1"/>
          </p:cNvSpPr>
          <p:nvPr>
            <p:ph type="title"/>
          </p:nvPr>
        </p:nvSpPr>
        <p:spPr>
          <a:xfrm>
            <a:off x="1524001" y="152400"/>
            <a:ext cx="4786313" cy="609600"/>
          </a:xfrm>
        </p:spPr>
        <p:txBody>
          <a:bodyPr>
            <a:normAutofit fontScale="90000"/>
          </a:bodyPr>
          <a:lstStyle/>
          <a:p>
            <a:pPr eaLnBrk="1" hangingPunct="1">
              <a:defRPr/>
            </a:pPr>
            <a:r>
              <a:rPr lang="en-US" altLang="zh-TW" dirty="0"/>
              <a:t>1.2 Output Device</a:t>
            </a:r>
            <a:endParaRPr lang="zh-TW" altLang="en-US" dirty="0"/>
          </a:p>
        </p:txBody>
      </p:sp>
      <p:sp>
        <p:nvSpPr>
          <p:cNvPr id="22533" name="Rectangle 3"/>
          <p:cNvSpPr>
            <a:spLocks noGrp="1" noChangeArrowheads="1"/>
          </p:cNvSpPr>
          <p:nvPr>
            <p:ph type="body" idx="1"/>
          </p:nvPr>
        </p:nvSpPr>
        <p:spPr>
          <a:xfrm>
            <a:off x="1981200" y="990601"/>
            <a:ext cx="8229600" cy="5059363"/>
          </a:xfrm>
        </p:spPr>
        <p:txBody>
          <a:bodyPr/>
          <a:lstStyle/>
          <a:p>
            <a:pPr eaLnBrk="1" hangingPunct="1"/>
            <a:r>
              <a:rPr lang="en-US" altLang="zh-TW" sz="4000"/>
              <a:t>Printer</a:t>
            </a:r>
          </a:p>
          <a:p>
            <a:pPr eaLnBrk="1" hangingPunct="1">
              <a:buFontTx/>
              <a:buNone/>
            </a:pPr>
            <a:r>
              <a:rPr lang="en-US" altLang="zh-TW"/>
              <a:t>‧</a:t>
            </a:r>
            <a:r>
              <a:rPr lang="en-US" altLang="zh-TW">
                <a:solidFill>
                  <a:srgbClr val="000000"/>
                </a:solidFill>
                <a:latin typeface="Times New Roman" panose="02020603050405020304" pitchFamily="18" charset="0"/>
              </a:rPr>
              <a:t>A printer can place text or graphics onto a paper or a slide, which is known as a hard copy.</a:t>
            </a:r>
            <a:endParaRPr lang="en-US" altLang="zh-TW"/>
          </a:p>
          <a:p>
            <a:pPr eaLnBrk="1" hangingPunct="1">
              <a:buFontTx/>
              <a:buNone/>
            </a:pPr>
            <a:r>
              <a:rPr lang="en-US" altLang="zh-TW"/>
              <a:t>‧</a:t>
            </a:r>
            <a:r>
              <a:rPr lang="en-US" altLang="zh-TW">
                <a:solidFill>
                  <a:srgbClr val="000000"/>
                </a:solidFill>
                <a:latin typeface="Times New Roman" panose="02020603050405020304" pitchFamily="18" charset="0"/>
              </a:rPr>
              <a:t>Three type of printer</a:t>
            </a:r>
            <a:r>
              <a:rPr lang="zh-TW" altLang="en-US"/>
              <a:t>：</a:t>
            </a:r>
            <a:r>
              <a:rPr lang="en-US" altLang="zh-TW">
                <a:latin typeface="Times New Roman" panose="02020603050405020304" pitchFamily="18" charset="0"/>
              </a:rPr>
              <a:t>Dot-matrix Printer, InkJet Printer and Laser Printer</a:t>
            </a:r>
            <a:endParaRPr lang="en-US" altLang="zh-TW"/>
          </a:p>
        </p:txBody>
      </p:sp>
      <p:pic>
        <p:nvPicPr>
          <p:cNvPr id="22534" name="Picture 4" descr="未命名 -23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191000"/>
            <a:ext cx="17526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5" descr="45454545454545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267200"/>
            <a:ext cx="32766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6" descr="565656556656565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4572001"/>
            <a:ext cx="14478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7"/>
          <p:cNvSpPr txBox="1">
            <a:spLocks noChangeArrowheads="1"/>
          </p:cNvSpPr>
          <p:nvPr/>
        </p:nvSpPr>
        <p:spPr bwMode="auto">
          <a:xfrm>
            <a:off x="2057400" y="591185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1800">
                <a:latin typeface="Times New Roman" panose="02020603050405020304" pitchFamily="18" charset="0"/>
              </a:rPr>
              <a:t>InkJet Printer</a:t>
            </a:r>
          </a:p>
        </p:txBody>
      </p:sp>
      <p:sp>
        <p:nvSpPr>
          <p:cNvPr id="22538" name="Text Box 8"/>
          <p:cNvSpPr txBox="1">
            <a:spLocks noChangeArrowheads="1"/>
          </p:cNvSpPr>
          <p:nvPr/>
        </p:nvSpPr>
        <p:spPr bwMode="auto">
          <a:xfrm>
            <a:off x="4876800" y="5715001"/>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1800">
                <a:latin typeface="Times New Roman" panose="02020603050405020304" pitchFamily="18" charset="0"/>
              </a:rPr>
              <a:t>Dot-matrix Printer</a:t>
            </a:r>
          </a:p>
        </p:txBody>
      </p:sp>
      <p:sp>
        <p:nvSpPr>
          <p:cNvPr id="22539" name="Text Box 9"/>
          <p:cNvSpPr txBox="1">
            <a:spLocks noChangeArrowheads="1"/>
          </p:cNvSpPr>
          <p:nvPr/>
        </p:nvSpPr>
        <p:spPr bwMode="auto">
          <a:xfrm>
            <a:off x="8305800" y="4038601"/>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1800">
                <a:latin typeface="Times New Roman" panose="02020603050405020304" pitchFamily="18" charset="0"/>
              </a:rPr>
              <a:t>Laser Printer</a:t>
            </a:r>
          </a:p>
        </p:txBody>
      </p:sp>
    </p:spTree>
    <p:extLst>
      <p:ext uri="{BB962C8B-B14F-4D97-AF65-F5344CB8AC3E}">
        <p14:creationId xmlns:p14="http://schemas.microsoft.com/office/powerpoint/2010/main" val="155320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611FD21C-73A6-4E75-800B-77B88D132E96}" type="slidenum">
              <a:rPr lang="en-US" altLang="zh-TW" sz="1400"/>
              <a:pPr eaLnBrk="1" hangingPunct="1"/>
              <a:t>13</a:t>
            </a:fld>
            <a:endParaRPr lang="en-US" altLang="zh-TW" sz="1400"/>
          </a:p>
        </p:txBody>
      </p:sp>
      <p:sp>
        <p:nvSpPr>
          <p:cNvPr id="65538" name="Rectangle 2"/>
          <p:cNvSpPr>
            <a:spLocks noGrp="1" noChangeArrowheads="1"/>
          </p:cNvSpPr>
          <p:nvPr>
            <p:ph type="title"/>
          </p:nvPr>
        </p:nvSpPr>
        <p:spPr>
          <a:xfrm>
            <a:off x="1524001" y="152400"/>
            <a:ext cx="5072063" cy="609600"/>
          </a:xfrm>
        </p:spPr>
        <p:txBody>
          <a:bodyPr>
            <a:normAutofit fontScale="90000"/>
          </a:bodyPr>
          <a:lstStyle/>
          <a:p>
            <a:pPr eaLnBrk="1" hangingPunct="1">
              <a:defRPr/>
            </a:pPr>
            <a:r>
              <a:rPr lang="en-US" altLang="zh-TW" dirty="0"/>
              <a:t>1.2 Output Device</a:t>
            </a:r>
            <a:endParaRPr lang="zh-TW" altLang="en-US" dirty="0"/>
          </a:p>
        </p:txBody>
      </p:sp>
      <p:sp>
        <p:nvSpPr>
          <p:cNvPr id="23557" name="Rectangle 3"/>
          <p:cNvSpPr>
            <a:spLocks noGrp="1" noChangeArrowheads="1"/>
          </p:cNvSpPr>
          <p:nvPr>
            <p:ph type="body" idx="1"/>
          </p:nvPr>
        </p:nvSpPr>
        <p:spPr>
          <a:xfrm>
            <a:off x="1981200" y="990601"/>
            <a:ext cx="8229600" cy="5059363"/>
          </a:xfrm>
        </p:spPr>
        <p:txBody>
          <a:bodyPr/>
          <a:lstStyle/>
          <a:p>
            <a:pPr eaLnBrk="1" hangingPunct="1"/>
            <a:r>
              <a:rPr lang="en-US" altLang="zh-TW"/>
              <a:t>Projector</a:t>
            </a:r>
          </a:p>
          <a:p>
            <a:pPr eaLnBrk="1" hangingPunct="1"/>
            <a:endParaRPr lang="en-US" altLang="zh-TW"/>
          </a:p>
          <a:p>
            <a:pPr eaLnBrk="1" hangingPunct="1"/>
            <a:endParaRPr lang="en-US" altLang="zh-TW"/>
          </a:p>
          <a:p>
            <a:pPr eaLnBrk="1" hangingPunct="1"/>
            <a:endParaRPr lang="en-US" altLang="zh-TW"/>
          </a:p>
          <a:p>
            <a:pPr eaLnBrk="1" hangingPunct="1"/>
            <a:r>
              <a:rPr lang="en-US" altLang="zh-TW"/>
              <a:t>Speaker</a:t>
            </a:r>
          </a:p>
          <a:p>
            <a:pPr eaLnBrk="1" hangingPunct="1">
              <a:buFontTx/>
              <a:buNone/>
            </a:pPr>
            <a:endParaRPr lang="en-US" altLang="zh-TW">
              <a:solidFill>
                <a:schemeClr val="bg2"/>
              </a:solidFill>
            </a:endParaRPr>
          </a:p>
        </p:txBody>
      </p:sp>
      <p:pic>
        <p:nvPicPr>
          <p:cNvPr id="23558" name="Picture 4" descr="56565655665656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990601"/>
            <a:ext cx="4724400"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5" descr="未命名 -19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419600"/>
            <a:ext cx="15240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6" descr="未命名 -19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4495800"/>
            <a:ext cx="1524000"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637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CRT</a:t>
            </a:r>
          </a:p>
        </p:txBody>
      </p:sp>
      <p:pic>
        <p:nvPicPr>
          <p:cNvPr id="4" name="Picture 3"/>
          <p:cNvPicPr>
            <a:picLocks noChangeAspect="1"/>
          </p:cNvPicPr>
          <p:nvPr/>
        </p:nvPicPr>
        <p:blipFill>
          <a:blip r:embed="rId2"/>
          <a:stretch>
            <a:fillRect/>
          </a:stretch>
        </p:blipFill>
        <p:spPr>
          <a:xfrm>
            <a:off x="10067925" y="166688"/>
            <a:ext cx="2124075" cy="1524000"/>
          </a:xfrm>
          <a:prstGeom prst="rect">
            <a:avLst/>
          </a:prstGeom>
        </p:spPr>
      </p:pic>
      <p:pic>
        <p:nvPicPr>
          <p:cNvPr id="7" name="Picture 6"/>
          <p:cNvPicPr>
            <a:picLocks noChangeAspect="1"/>
          </p:cNvPicPr>
          <p:nvPr/>
        </p:nvPicPr>
        <p:blipFill>
          <a:blip r:embed="rId3"/>
          <a:stretch>
            <a:fillRect/>
          </a:stretch>
        </p:blipFill>
        <p:spPr>
          <a:xfrm>
            <a:off x="838200" y="1690688"/>
            <a:ext cx="9229725" cy="5019827"/>
          </a:xfrm>
          <a:prstGeom prst="rect">
            <a:avLst/>
          </a:prstGeom>
        </p:spPr>
      </p:pic>
    </p:spTree>
    <p:extLst>
      <p:ext uri="{BB962C8B-B14F-4D97-AF65-F5344CB8AC3E}">
        <p14:creationId xmlns:p14="http://schemas.microsoft.com/office/powerpoint/2010/main" val="707339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 conversion definition</a:t>
            </a:r>
          </a:p>
        </p:txBody>
      </p:sp>
      <p:sp>
        <p:nvSpPr>
          <p:cNvPr id="3" name="Content Placeholder 2"/>
          <p:cNvSpPr>
            <a:spLocks noGrp="1"/>
          </p:cNvSpPr>
          <p:nvPr>
            <p:ph idx="1"/>
          </p:nvPr>
        </p:nvSpPr>
        <p:spPr/>
        <p:txBody>
          <a:bodyPr>
            <a:normAutofit lnSpcReduction="10000"/>
          </a:bodyPr>
          <a:lstStyle/>
          <a:p>
            <a:pPr algn="just"/>
            <a:r>
              <a:rPr lang="en-US" dirty="0"/>
              <a:t>It is a process of representing graphics objects </a:t>
            </a:r>
            <a:r>
              <a:rPr lang="en-US" dirty="0">
                <a:solidFill>
                  <a:srgbClr val="FF0000"/>
                </a:solidFill>
              </a:rPr>
              <a:t>a collection of pixels</a:t>
            </a:r>
            <a:r>
              <a:rPr lang="en-US" dirty="0"/>
              <a:t>. </a:t>
            </a:r>
          </a:p>
          <a:p>
            <a:pPr algn="just"/>
            <a:r>
              <a:rPr lang="en-US" dirty="0"/>
              <a:t>The graphics objects are </a:t>
            </a:r>
            <a:r>
              <a:rPr lang="en-US" dirty="0">
                <a:solidFill>
                  <a:srgbClr val="FF0000"/>
                </a:solidFill>
              </a:rPr>
              <a:t>continuous</a:t>
            </a:r>
            <a:r>
              <a:rPr lang="en-US" dirty="0"/>
              <a:t>. </a:t>
            </a:r>
          </a:p>
          <a:p>
            <a:pPr algn="just"/>
            <a:r>
              <a:rPr lang="en-US" dirty="0"/>
              <a:t>The pixels used are </a:t>
            </a:r>
            <a:r>
              <a:rPr lang="en-US" dirty="0">
                <a:solidFill>
                  <a:srgbClr val="FF0000"/>
                </a:solidFill>
              </a:rPr>
              <a:t>discrete</a:t>
            </a:r>
            <a:r>
              <a:rPr lang="en-US" dirty="0"/>
              <a:t>. </a:t>
            </a:r>
          </a:p>
          <a:p>
            <a:pPr algn="just"/>
            <a:r>
              <a:rPr lang="en-US" dirty="0"/>
              <a:t>Each pixel can have either </a:t>
            </a:r>
            <a:r>
              <a:rPr lang="en-US" dirty="0">
                <a:solidFill>
                  <a:srgbClr val="FF0000"/>
                </a:solidFill>
              </a:rPr>
              <a:t>on or off </a:t>
            </a:r>
            <a:r>
              <a:rPr lang="en-US" dirty="0"/>
              <a:t>state.</a:t>
            </a:r>
          </a:p>
          <a:p>
            <a:pPr algn="just"/>
            <a:r>
              <a:rPr lang="en-US" dirty="0"/>
              <a:t>The circuitry of the video display device of the computer is capable of converting binary values (0, 1) into a pixel on and pixel off information. </a:t>
            </a:r>
          </a:p>
          <a:p>
            <a:pPr algn="just"/>
            <a:r>
              <a:rPr lang="en-US" dirty="0">
                <a:solidFill>
                  <a:srgbClr val="FF0000"/>
                </a:solidFill>
              </a:rPr>
              <a:t>0</a:t>
            </a:r>
            <a:r>
              <a:rPr lang="en-US" dirty="0"/>
              <a:t> is represented by </a:t>
            </a:r>
            <a:r>
              <a:rPr lang="en-US" dirty="0">
                <a:solidFill>
                  <a:srgbClr val="FF0000"/>
                </a:solidFill>
              </a:rPr>
              <a:t>pixel off</a:t>
            </a:r>
            <a:r>
              <a:rPr lang="en-US" dirty="0"/>
              <a:t>. </a:t>
            </a:r>
            <a:r>
              <a:rPr lang="en-US" dirty="0">
                <a:solidFill>
                  <a:srgbClr val="FF0000"/>
                </a:solidFill>
              </a:rPr>
              <a:t>1</a:t>
            </a:r>
            <a:r>
              <a:rPr lang="en-US" dirty="0"/>
              <a:t> is represented using </a:t>
            </a:r>
            <a:r>
              <a:rPr lang="en-US" dirty="0">
                <a:solidFill>
                  <a:srgbClr val="FF0000"/>
                </a:solidFill>
              </a:rPr>
              <a:t>pixel on</a:t>
            </a:r>
            <a:r>
              <a:rPr lang="en-US" dirty="0"/>
              <a:t>. </a:t>
            </a:r>
          </a:p>
          <a:p>
            <a:pPr algn="just"/>
            <a:r>
              <a:rPr lang="en-US" dirty="0"/>
              <a:t>Any model of graphics can be reproduced with </a:t>
            </a:r>
            <a:r>
              <a:rPr lang="en-US" dirty="0">
                <a:solidFill>
                  <a:srgbClr val="FF0000"/>
                </a:solidFill>
              </a:rPr>
              <a:t>a dense matrix of dots or points</a:t>
            </a:r>
            <a:r>
              <a:rPr lang="en-US" dirty="0"/>
              <a:t>. </a:t>
            </a:r>
          </a:p>
        </p:txBody>
      </p:sp>
    </p:spTree>
    <p:extLst>
      <p:ext uri="{BB962C8B-B14F-4D97-AF65-F5344CB8AC3E}">
        <p14:creationId xmlns:p14="http://schemas.microsoft.com/office/powerpoint/2010/main" val="279215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objects which can be scan converted</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Point</a:t>
            </a:r>
          </a:p>
          <a:p>
            <a:r>
              <a:rPr lang="en-US" dirty="0"/>
              <a:t>Line</a:t>
            </a:r>
          </a:p>
          <a:p>
            <a:r>
              <a:rPr lang="en-US" dirty="0"/>
              <a:t>Sector</a:t>
            </a:r>
          </a:p>
          <a:p>
            <a:r>
              <a:rPr lang="en-US" dirty="0"/>
              <a:t>Arc</a:t>
            </a:r>
          </a:p>
          <a:p>
            <a:r>
              <a:rPr lang="en-US" dirty="0"/>
              <a:t>Ellipse</a:t>
            </a:r>
          </a:p>
          <a:p>
            <a:r>
              <a:rPr lang="en-US" dirty="0"/>
              <a:t>Rectangle</a:t>
            </a:r>
          </a:p>
          <a:p>
            <a:r>
              <a:rPr lang="en-US" dirty="0"/>
              <a:t>Polygon</a:t>
            </a:r>
          </a:p>
          <a:p>
            <a:r>
              <a:rPr lang="en-US" dirty="0"/>
              <a:t>Characters</a:t>
            </a:r>
          </a:p>
          <a:p>
            <a:r>
              <a:rPr lang="en-US" dirty="0"/>
              <a:t>Filled Regions</a:t>
            </a:r>
          </a:p>
          <a:p>
            <a:endParaRPr lang="en-US" dirty="0"/>
          </a:p>
        </p:txBody>
      </p:sp>
    </p:spTree>
    <p:extLst>
      <p:ext uri="{BB962C8B-B14F-4D97-AF65-F5344CB8AC3E}">
        <p14:creationId xmlns:p14="http://schemas.microsoft.com/office/powerpoint/2010/main" val="335891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or </a:t>
            </a:r>
            <a:r>
              <a:rPr lang="en-US" dirty="0" err="1"/>
              <a:t>Pel</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The term pixel is a </a:t>
            </a:r>
            <a:r>
              <a:rPr lang="en-US" dirty="0">
                <a:solidFill>
                  <a:srgbClr val="FF0000"/>
                </a:solidFill>
              </a:rPr>
              <a:t>short form of the picture element. </a:t>
            </a:r>
          </a:p>
          <a:p>
            <a:pPr algn="just"/>
            <a:r>
              <a:rPr lang="en-US" dirty="0"/>
              <a:t>It is also called a </a:t>
            </a:r>
            <a:r>
              <a:rPr lang="en-US" dirty="0">
                <a:solidFill>
                  <a:srgbClr val="FF0000"/>
                </a:solidFill>
              </a:rPr>
              <a:t>point or dot</a:t>
            </a:r>
            <a:r>
              <a:rPr lang="en-US" dirty="0"/>
              <a:t>. </a:t>
            </a:r>
          </a:p>
          <a:p>
            <a:pPr algn="just"/>
            <a:r>
              <a:rPr lang="en-US" dirty="0"/>
              <a:t>It is the </a:t>
            </a:r>
            <a:r>
              <a:rPr lang="en-US" dirty="0">
                <a:solidFill>
                  <a:srgbClr val="FF0000"/>
                </a:solidFill>
              </a:rPr>
              <a:t>smallest picture unit </a:t>
            </a:r>
            <a:r>
              <a:rPr lang="en-US" dirty="0"/>
              <a:t>accepted by display devices. </a:t>
            </a:r>
          </a:p>
          <a:p>
            <a:pPr algn="just"/>
            <a:r>
              <a:rPr lang="en-US" dirty="0"/>
              <a:t>A picture is constructed from hundreds of such pixels. </a:t>
            </a:r>
          </a:p>
          <a:p>
            <a:pPr algn="just"/>
            <a:r>
              <a:rPr lang="en-US" dirty="0"/>
              <a:t>Pixels are generated using commands. </a:t>
            </a:r>
          </a:p>
          <a:p>
            <a:pPr algn="just"/>
            <a:r>
              <a:rPr lang="en-US" dirty="0"/>
              <a:t>Lines, circle, arcs, characters; curves are drawn with closely spaced pixels. To display the digit or letter matrix of pixels is used.</a:t>
            </a:r>
          </a:p>
          <a:p>
            <a:pPr algn="just"/>
            <a:r>
              <a:rPr lang="en-US" dirty="0"/>
              <a:t>The closer the dots or pixels are, the better will be the quality of picture. Closer the dots are, crisper will be the picture. Picture will not appear jagged and unclear if pixels are closely spaced. So the quality of the picture is directly proportional to the density of pixels on the screen.</a:t>
            </a:r>
          </a:p>
          <a:p>
            <a:pPr algn="just"/>
            <a:r>
              <a:rPr lang="en-US"/>
              <a:t>Pixels </a:t>
            </a:r>
            <a:r>
              <a:rPr lang="en-US" dirty="0"/>
              <a:t>are also defined as the </a:t>
            </a:r>
            <a:r>
              <a:rPr lang="en-US" dirty="0">
                <a:solidFill>
                  <a:srgbClr val="FF0000"/>
                </a:solidFill>
              </a:rPr>
              <a:t>smallest addressable unit or element of the screen</a:t>
            </a:r>
            <a:r>
              <a:rPr lang="en-US" dirty="0"/>
              <a:t>. Each pixel can be assigned an address as shown in fig:</a:t>
            </a:r>
          </a:p>
        </p:txBody>
      </p:sp>
      <p:pic>
        <p:nvPicPr>
          <p:cNvPr id="4" name="Picture 3"/>
          <p:cNvPicPr>
            <a:picLocks noChangeAspect="1"/>
          </p:cNvPicPr>
          <p:nvPr/>
        </p:nvPicPr>
        <p:blipFill>
          <a:blip r:embed="rId2"/>
          <a:stretch>
            <a:fillRect/>
          </a:stretch>
        </p:blipFill>
        <p:spPr>
          <a:xfrm>
            <a:off x="8617973" y="-28575"/>
            <a:ext cx="3457576" cy="1719263"/>
          </a:xfrm>
          <a:prstGeom prst="rect">
            <a:avLst/>
          </a:prstGeom>
        </p:spPr>
      </p:pic>
    </p:spTree>
    <p:extLst>
      <p:ext uri="{BB962C8B-B14F-4D97-AF65-F5344CB8AC3E}">
        <p14:creationId xmlns:p14="http://schemas.microsoft.com/office/powerpoint/2010/main" val="289791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 Converting a Point</a:t>
            </a:r>
            <a:br>
              <a:rPr lang="en-US" dirty="0"/>
            </a:br>
            <a:endParaRPr lang="en-US" dirty="0"/>
          </a:p>
        </p:txBody>
      </p:sp>
      <p:sp>
        <p:nvSpPr>
          <p:cNvPr id="3" name="Content Placeholder 2"/>
          <p:cNvSpPr>
            <a:spLocks noGrp="1"/>
          </p:cNvSpPr>
          <p:nvPr>
            <p:ph idx="1"/>
          </p:nvPr>
        </p:nvSpPr>
        <p:spPr>
          <a:xfrm>
            <a:off x="838200" y="1088206"/>
            <a:ext cx="10515600" cy="4351338"/>
          </a:xfrm>
        </p:spPr>
        <p:txBody>
          <a:bodyPr>
            <a:normAutofit/>
          </a:bodyPr>
          <a:lstStyle/>
          <a:p>
            <a:r>
              <a:rPr lang="en-US" dirty="0"/>
              <a:t>Each pixel on the graphics display does not represent a mathematical point. Instead, it means a region which theoretically can contain an infinite number of points. Scan-Converting a point involves illuminating the pixel that contains the point.</a:t>
            </a:r>
          </a:p>
          <a:p>
            <a:endParaRPr lang="en-US" dirty="0"/>
          </a:p>
          <a:p>
            <a:r>
              <a:rPr lang="en-US" dirty="0"/>
              <a:t>Example: Display coordinates points Scan Converting a Point as shown in fig would both be represented by pixel (2, 1). In general, a point p (x, y) is represented by the integer part of x &amp; the integer part of y that is pixels [(INT (x), INT (y).</a:t>
            </a:r>
          </a:p>
          <a:p>
            <a:endParaRPr lang="en-US" dirty="0"/>
          </a:p>
        </p:txBody>
      </p:sp>
      <p:pic>
        <p:nvPicPr>
          <p:cNvPr id="4" name="Picture 3"/>
          <p:cNvPicPr>
            <a:picLocks noChangeAspect="1"/>
          </p:cNvPicPr>
          <p:nvPr/>
        </p:nvPicPr>
        <p:blipFill>
          <a:blip r:embed="rId2"/>
          <a:stretch>
            <a:fillRect/>
          </a:stretch>
        </p:blipFill>
        <p:spPr>
          <a:xfrm>
            <a:off x="7860890" y="4686320"/>
            <a:ext cx="4114954" cy="2029880"/>
          </a:xfrm>
          <a:prstGeom prst="rect">
            <a:avLst/>
          </a:prstGeom>
        </p:spPr>
      </p:pic>
    </p:spTree>
    <p:extLst>
      <p:ext uri="{BB962C8B-B14F-4D97-AF65-F5344CB8AC3E}">
        <p14:creationId xmlns:p14="http://schemas.microsoft.com/office/powerpoint/2010/main" val="406191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8100"/>
            <a:ext cx="12013706" cy="6896100"/>
          </a:xfrm>
          <a:prstGeom prst="rect">
            <a:avLst/>
          </a:prstGeom>
        </p:spPr>
      </p:pic>
    </p:spTree>
    <p:extLst>
      <p:ext uri="{BB962C8B-B14F-4D97-AF65-F5344CB8AC3E}">
        <p14:creationId xmlns:p14="http://schemas.microsoft.com/office/powerpoint/2010/main" val="13444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2" descr="2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2600"/>
            <a:ext cx="3733800"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8" name="Rectangle 2"/>
          <p:cNvSpPr>
            <a:spLocks noGrp="1" noChangeArrowheads="1"/>
          </p:cNvSpPr>
          <p:nvPr>
            <p:ph type="ctrTitle"/>
          </p:nvPr>
        </p:nvSpPr>
        <p:spPr>
          <a:xfrm>
            <a:off x="5664200" y="1557338"/>
            <a:ext cx="5257800" cy="1676400"/>
          </a:xfrm>
        </p:spPr>
        <p:txBody>
          <a:bodyPr/>
          <a:lstStyle/>
          <a:p>
            <a:pPr eaLnBrk="1" hangingPunct="1">
              <a:defRPr/>
            </a:pPr>
            <a:br>
              <a:rPr lang="en-US" altLang="zh-TW" sz="3600" b="1" dirty="0">
                <a:solidFill>
                  <a:srgbClr val="000000"/>
                </a:solidFill>
              </a:rPr>
            </a:br>
            <a:r>
              <a:rPr lang="en-US" altLang="zh-TW" sz="3600" b="1" dirty="0">
                <a:solidFill>
                  <a:srgbClr val="000000"/>
                </a:solidFill>
              </a:rPr>
              <a:t>Input / Output Devices</a:t>
            </a:r>
          </a:p>
        </p:txBody>
      </p:sp>
      <p:sp>
        <p:nvSpPr>
          <p:cNvPr id="34819" name="Rectangle 3"/>
          <p:cNvSpPr>
            <a:spLocks noGrp="1" noChangeArrowheads="1"/>
          </p:cNvSpPr>
          <p:nvPr>
            <p:ph type="subTitle" idx="1"/>
          </p:nvPr>
        </p:nvSpPr>
        <p:spPr>
          <a:xfrm>
            <a:off x="2362200" y="4648200"/>
            <a:ext cx="6400800" cy="1676400"/>
          </a:xfrm>
        </p:spPr>
        <p:txBody>
          <a:bodyPr/>
          <a:lstStyle/>
          <a:p>
            <a:pPr algn="l" eaLnBrk="1" hangingPunct="1">
              <a:defRPr/>
            </a:pPr>
            <a:r>
              <a:rPr lang="en-US" altLang="zh-TW" sz="3000"/>
              <a:t>1.1 Input Device</a:t>
            </a:r>
          </a:p>
          <a:p>
            <a:pPr algn="l" eaLnBrk="1" hangingPunct="1">
              <a:defRPr/>
            </a:pPr>
            <a:r>
              <a:rPr lang="en-US" altLang="zh-TW" sz="3000"/>
              <a:t>1.2 Output Device</a:t>
            </a:r>
          </a:p>
          <a:p>
            <a:pPr eaLnBrk="1" hangingPunct="1">
              <a:defRPr/>
            </a:pPr>
            <a:endParaRPr lang="en-US" altLang="zh-TW" sz="3000"/>
          </a:p>
        </p:txBody>
      </p:sp>
      <p:pic>
        <p:nvPicPr>
          <p:cNvPr id="13317" name="Picture 16" descr="next_icon">
            <a:hlinkClick r:id="" action="ppaction://hlinkshowjump?jump=nextslid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0" y="6096000"/>
            <a:ext cx="6921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231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The process of converting is also called as </a:t>
            </a:r>
            <a:r>
              <a:rPr lang="en-US" dirty="0">
                <a:solidFill>
                  <a:srgbClr val="FF0000"/>
                </a:solidFill>
              </a:rPr>
              <a:t>rasterization.</a:t>
            </a:r>
            <a:r>
              <a:rPr lang="en-US" dirty="0"/>
              <a:t> The algorithms implementation varies from one computer system to another computer system. Some algorithms are implemented using the software. Some are performed using hardware or firmware. Some are performed using various combinations of hardware, firmware, and software.</a:t>
            </a:r>
          </a:p>
        </p:txBody>
      </p:sp>
    </p:spTree>
    <p:extLst>
      <p:ext uri="{BB962C8B-B14F-4D97-AF65-F5344CB8AC3E}">
        <p14:creationId xmlns:p14="http://schemas.microsoft.com/office/powerpoint/2010/main" val="325480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Raster Scan Display</a:t>
            </a:r>
          </a:p>
        </p:txBody>
      </p:sp>
      <p:pic>
        <p:nvPicPr>
          <p:cNvPr id="4" name="Content Placeholder 3"/>
          <p:cNvPicPr>
            <a:picLocks noGrp="1" noChangeAspect="1"/>
          </p:cNvPicPr>
          <p:nvPr>
            <p:ph idx="1"/>
          </p:nvPr>
        </p:nvPicPr>
        <p:blipFill>
          <a:blip r:embed="rId2"/>
          <a:stretch>
            <a:fillRect/>
          </a:stretch>
        </p:blipFill>
        <p:spPr>
          <a:xfrm>
            <a:off x="1000432" y="1690688"/>
            <a:ext cx="10754032" cy="4752283"/>
          </a:xfrm>
          <a:prstGeom prst="rect">
            <a:avLst/>
          </a:prstGeom>
        </p:spPr>
      </p:pic>
    </p:spTree>
    <p:extLst>
      <p:ext uri="{BB962C8B-B14F-4D97-AF65-F5344CB8AC3E}">
        <p14:creationId xmlns:p14="http://schemas.microsoft.com/office/powerpoint/2010/main" val="483265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90811" y="185317"/>
            <a:ext cx="11667284" cy="6333470"/>
          </a:xfrm>
          <a:prstGeom prst="rect">
            <a:avLst/>
          </a:prstGeom>
        </p:spPr>
      </p:pic>
    </p:spTree>
    <p:extLst>
      <p:ext uri="{BB962C8B-B14F-4D97-AF65-F5344CB8AC3E}">
        <p14:creationId xmlns:p14="http://schemas.microsoft.com/office/powerpoint/2010/main" val="1224266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244074" cy="6533536"/>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47953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5958" y="-69850"/>
            <a:ext cx="10997842" cy="6765618"/>
          </a:xfrm>
          <a:prstGeom prst="rect">
            <a:avLst/>
          </a:prstGeom>
        </p:spPr>
      </p:pic>
    </p:spTree>
    <p:extLst>
      <p:ext uri="{BB962C8B-B14F-4D97-AF65-F5344CB8AC3E}">
        <p14:creationId xmlns:p14="http://schemas.microsoft.com/office/powerpoint/2010/main" val="1563644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70784" y="392953"/>
            <a:ext cx="11483628" cy="5358918"/>
          </a:xfrm>
          <a:prstGeom prst="rect">
            <a:avLst/>
          </a:prstGeom>
        </p:spPr>
      </p:pic>
    </p:spTree>
    <p:extLst>
      <p:ext uri="{BB962C8B-B14F-4D97-AF65-F5344CB8AC3E}">
        <p14:creationId xmlns:p14="http://schemas.microsoft.com/office/powerpoint/2010/main" val="3110543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5327" y="176921"/>
            <a:ext cx="12163106" cy="6179634"/>
          </a:xfrm>
          <a:prstGeom prst="rect">
            <a:avLst/>
          </a:prstGeom>
        </p:spPr>
      </p:pic>
    </p:spTree>
    <p:extLst>
      <p:ext uri="{BB962C8B-B14F-4D97-AF65-F5344CB8AC3E}">
        <p14:creationId xmlns:p14="http://schemas.microsoft.com/office/powerpoint/2010/main" val="108778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Scan Display(Vector Scan Display)</a:t>
            </a:r>
          </a:p>
        </p:txBody>
      </p:sp>
      <p:pic>
        <p:nvPicPr>
          <p:cNvPr id="4" name="Content Placeholder 3"/>
          <p:cNvPicPr>
            <a:picLocks noGrp="1" noChangeAspect="1"/>
          </p:cNvPicPr>
          <p:nvPr>
            <p:ph idx="1"/>
          </p:nvPr>
        </p:nvPicPr>
        <p:blipFill>
          <a:blip r:embed="rId2"/>
          <a:stretch>
            <a:fillRect/>
          </a:stretch>
        </p:blipFill>
        <p:spPr>
          <a:xfrm>
            <a:off x="838200" y="1876645"/>
            <a:ext cx="10515600" cy="4524156"/>
          </a:xfrm>
          <a:prstGeom prst="rect">
            <a:avLst/>
          </a:prstGeom>
        </p:spPr>
      </p:pic>
    </p:spTree>
    <p:extLst>
      <p:ext uri="{BB962C8B-B14F-4D97-AF65-F5344CB8AC3E}">
        <p14:creationId xmlns:p14="http://schemas.microsoft.com/office/powerpoint/2010/main" val="3124661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76182" y="365125"/>
            <a:ext cx="11327784" cy="5784952"/>
          </a:xfrm>
          <a:prstGeom prst="rect">
            <a:avLst/>
          </a:prstGeom>
        </p:spPr>
      </p:pic>
    </p:spTree>
    <p:extLst>
      <p:ext uri="{BB962C8B-B14F-4D97-AF65-F5344CB8AC3E}">
        <p14:creationId xmlns:p14="http://schemas.microsoft.com/office/powerpoint/2010/main" val="3156921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650794" cy="5811838"/>
          </a:xfrm>
          <a:prstGeom prst="rect">
            <a:avLst/>
          </a:prstGeom>
        </p:spPr>
      </p:pic>
    </p:spTree>
    <p:extLst>
      <p:ext uri="{BB962C8B-B14F-4D97-AF65-F5344CB8AC3E}">
        <p14:creationId xmlns:p14="http://schemas.microsoft.com/office/powerpoint/2010/main" val="2867902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3D8FBA19-251C-4611-B88F-22CAA68F4B15}" type="slidenum">
              <a:rPr lang="en-US" altLang="zh-TW" sz="1400"/>
              <a:pPr eaLnBrk="1" hangingPunct="1"/>
              <a:t>3</a:t>
            </a:fld>
            <a:endParaRPr lang="en-US" altLang="zh-TW" sz="1400"/>
          </a:p>
        </p:txBody>
      </p:sp>
      <p:sp>
        <p:nvSpPr>
          <p:cNvPr id="53250" name="Rectangle 2"/>
          <p:cNvSpPr>
            <a:spLocks noGrp="1" noChangeArrowheads="1"/>
          </p:cNvSpPr>
          <p:nvPr>
            <p:ph type="title"/>
          </p:nvPr>
        </p:nvSpPr>
        <p:spPr>
          <a:xfrm>
            <a:off x="1524000" y="152400"/>
            <a:ext cx="4572000" cy="609600"/>
          </a:xfrm>
        </p:spPr>
        <p:txBody>
          <a:bodyPr>
            <a:normAutofit fontScale="90000"/>
          </a:bodyPr>
          <a:lstStyle/>
          <a:p>
            <a:pPr eaLnBrk="1" hangingPunct="1">
              <a:defRPr/>
            </a:pPr>
            <a:r>
              <a:rPr lang="en-US" altLang="zh-TW" sz="4000">
                <a:cs typeface="Arial" pitchFamily="34" charset="0"/>
              </a:rPr>
              <a:t>1.1Input Devices</a:t>
            </a:r>
          </a:p>
        </p:txBody>
      </p:sp>
      <p:sp>
        <p:nvSpPr>
          <p:cNvPr id="14341" name="Rectangle 3"/>
          <p:cNvSpPr>
            <a:spLocks noGrp="1" noChangeArrowheads="1"/>
          </p:cNvSpPr>
          <p:nvPr>
            <p:ph type="body" idx="1"/>
          </p:nvPr>
        </p:nvSpPr>
        <p:spPr>
          <a:xfrm>
            <a:off x="1981200" y="990601"/>
            <a:ext cx="8229600" cy="5059363"/>
          </a:xfrm>
        </p:spPr>
        <p:txBody>
          <a:bodyPr/>
          <a:lstStyle/>
          <a:p>
            <a:pPr eaLnBrk="1" hangingPunct="1"/>
            <a:r>
              <a:rPr lang="en-US" altLang="zh-TW">
                <a:cs typeface="Arial" panose="020B0604020202020204" pitchFamily="34" charset="0"/>
              </a:rPr>
              <a:t>Motivation</a:t>
            </a:r>
          </a:p>
          <a:p>
            <a:pPr eaLnBrk="1" hangingPunct="1"/>
            <a:r>
              <a:rPr lang="en-US" altLang="zh-TW">
                <a:cs typeface="Arial" panose="020B0604020202020204" pitchFamily="34" charset="0"/>
              </a:rPr>
              <a:t>Match the following tasks with the suitable input device.</a:t>
            </a:r>
            <a:endParaRPr lang="en-US" altLang="zh-TW">
              <a:solidFill>
                <a:schemeClr val="bg2"/>
              </a:solidFill>
              <a:cs typeface="Arial" panose="020B0604020202020204" pitchFamily="34" charset="0"/>
            </a:endParaRPr>
          </a:p>
        </p:txBody>
      </p:sp>
      <p:pic>
        <p:nvPicPr>
          <p:cNvPr id="14342" name="Picture 4" descr="未命名 -118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1" y="5791201"/>
            <a:ext cx="1393825"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5" descr="SCA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343400"/>
            <a:ext cx="1390650" cy="145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6" descr="DV -1拷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209801"/>
            <a:ext cx="812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7" descr="YYY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3352800"/>
            <a:ext cx="1068388"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Oval 8"/>
          <p:cNvSpPr>
            <a:spLocks noChangeArrowheads="1"/>
          </p:cNvSpPr>
          <p:nvPr/>
        </p:nvSpPr>
        <p:spPr bwMode="auto">
          <a:xfrm>
            <a:off x="35814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47" name="Oval 9"/>
          <p:cNvSpPr>
            <a:spLocks noChangeArrowheads="1"/>
          </p:cNvSpPr>
          <p:nvPr/>
        </p:nvSpPr>
        <p:spPr bwMode="auto">
          <a:xfrm>
            <a:off x="58674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48" name="Oval 10"/>
          <p:cNvSpPr>
            <a:spLocks noChangeArrowheads="1"/>
          </p:cNvSpPr>
          <p:nvPr/>
        </p:nvSpPr>
        <p:spPr bwMode="auto">
          <a:xfrm>
            <a:off x="58674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49" name="Oval 11"/>
          <p:cNvSpPr>
            <a:spLocks noChangeArrowheads="1"/>
          </p:cNvSpPr>
          <p:nvPr/>
        </p:nvSpPr>
        <p:spPr bwMode="auto">
          <a:xfrm>
            <a:off x="58674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0" name="Oval 12"/>
          <p:cNvSpPr>
            <a:spLocks noChangeArrowheads="1"/>
          </p:cNvSpPr>
          <p:nvPr/>
        </p:nvSpPr>
        <p:spPr bwMode="auto">
          <a:xfrm>
            <a:off x="68580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1" name="Oval 13"/>
          <p:cNvSpPr>
            <a:spLocks noChangeArrowheads="1"/>
          </p:cNvSpPr>
          <p:nvPr/>
        </p:nvSpPr>
        <p:spPr bwMode="auto">
          <a:xfrm>
            <a:off x="68580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2" name="Oval 14"/>
          <p:cNvSpPr>
            <a:spLocks noChangeArrowheads="1"/>
          </p:cNvSpPr>
          <p:nvPr/>
        </p:nvSpPr>
        <p:spPr bwMode="auto">
          <a:xfrm>
            <a:off x="68580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3" name="Oval 15"/>
          <p:cNvSpPr>
            <a:spLocks noChangeArrowheads="1"/>
          </p:cNvSpPr>
          <p:nvPr/>
        </p:nvSpPr>
        <p:spPr bwMode="auto">
          <a:xfrm>
            <a:off x="68580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4" name="Oval 16"/>
          <p:cNvSpPr>
            <a:spLocks noChangeArrowheads="1"/>
          </p:cNvSpPr>
          <p:nvPr/>
        </p:nvSpPr>
        <p:spPr bwMode="auto">
          <a:xfrm>
            <a:off x="35814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5" name="Oval 17"/>
          <p:cNvSpPr>
            <a:spLocks noChangeArrowheads="1"/>
          </p:cNvSpPr>
          <p:nvPr/>
        </p:nvSpPr>
        <p:spPr bwMode="auto">
          <a:xfrm>
            <a:off x="35814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6" name="Oval 18"/>
          <p:cNvSpPr>
            <a:spLocks noChangeArrowheads="1"/>
          </p:cNvSpPr>
          <p:nvPr/>
        </p:nvSpPr>
        <p:spPr bwMode="auto">
          <a:xfrm>
            <a:off x="44958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7" name="Oval 19"/>
          <p:cNvSpPr>
            <a:spLocks noChangeArrowheads="1"/>
          </p:cNvSpPr>
          <p:nvPr/>
        </p:nvSpPr>
        <p:spPr bwMode="auto">
          <a:xfrm>
            <a:off x="4495800" y="48768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8" name="Oval 20"/>
          <p:cNvSpPr>
            <a:spLocks noChangeArrowheads="1"/>
          </p:cNvSpPr>
          <p:nvPr/>
        </p:nvSpPr>
        <p:spPr bwMode="auto">
          <a:xfrm>
            <a:off x="4495800" y="38100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59" name="Oval 21"/>
          <p:cNvSpPr>
            <a:spLocks noChangeArrowheads="1"/>
          </p:cNvSpPr>
          <p:nvPr/>
        </p:nvSpPr>
        <p:spPr bwMode="auto">
          <a:xfrm>
            <a:off x="4495800" y="27432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60" name="Oval 22"/>
          <p:cNvSpPr>
            <a:spLocks noChangeArrowheads="1"/>
          </p:cNvSpPr>
          <p:nvPr/>
        </p:nvSpPr>
        <p:spPr bwMode="auto">
          <a:xfrm>
            <a:off x="58674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61" name="Oval 23"/>
          <p:cNvSpPr>
            <a:spLocks noChangeArrowheads="1"/>
          </p:cNvSpPr>
          <p:nvPr/>
        </p:nvSpPr>
        <p:spPr bwMode="auto">
          <a:xfrm>
            <a:off x="3581400" y="5943600"/>
            <a:ext cx="152400" cy="1524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TW" altLang="en-US"/>
          </a:p>
        </p:txBody>
      </p:sp>
      <p:sp>
        <p:nvSpPr>
          <p:cNvPr id="14362" name="Rectangle 24"/>
          <p:cNvSpPr>
            <a:spLocks noChangeArrowheads="1"/>
          </p:cNvSpPr>
          <p:nvPr/>
        </p:nvSpPr>
        <p:spPr bwMode="auto">
          <a:xfrm>
            <a:off x="1895475" y="2609850"/>
            <a:ext cx="1576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Recording</a:t>
            </a:r>
          </a:p>
        </p:txBody>
      </p:sp>
      <p:sp>
        <p:nvSpPr>
          <p:cNvPr id="14363" name="Rectangle 25"/>
          <p:cNvSpPr>
            <a:spLocks noChangeArrowheads="1"/>
          </p:cNvSpPr>
          <p:nvPr/>
        </p:nvSpPr>
        <p:spPr bwMode="auto">
          <a:xfrm>
            <a:off x="1733551" y="367665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Presentation</a:t>
            </a:r>
          </a:p>
        </p:txBody>
      </p:sp>
      <p:sp>
        <p:nvSpPr>
          <p:cNvPr id="14364" name="Rectangle 26"/>
          <p:cNvSpPr>
            <a:spLocks noChangeArrowheads="1"/>
          </p:cNvSpPr>
          <p:nvPr/>
        </p:nvSpPr>
        <p:spPr bwMode="auto">
          <a:xfrm>
            <a:off x="1690689" y="4743450"/>
            <a:ext cx="19827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Photo-editing</a:t>
            </a:r>
          </a:p>
        </p:txBody>
      </p:sp>
      <p:sp>
        <p:nvSpPr>
          <p:cNvPr id="14365" name="Rectangle 27"/>
          <p:cNvSpPr>
            <a:spLocks noChangeArrowheads="1"/>
          </p:cNvSpPr>
          <p:nvPr/>
        </p:nvSpPr>
        <p:spPr bwMode="auto">
          <a:xfrm>
            <a:off x="1741489" y="5810250"/>
            <a:ext cx="1881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Video-taking</a:t>
            </a:r>
          </a:p>
        </p:txBody>
      </p:sp>
      <p:sp>
        <p:nvSpPr>
          <p:cNvPr id="14366" name="Rectangle 28"/>
          <p:cNvSpPr>
            <a:spLocks noChangeArrowheads="1"/>
          </p:cNvSpPr>
          <p:nvPr/>
        </p:nvSpPr>
        <p:spPr bwMode="auto">
          <a:xfrm>
            <a:off x="4783139" y="2609850"/>
            <a:ext cx="98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Photo</a:t>
            </a:r>
          </a:p>
        </p:txBody>
      </p:sp>
      <p:sp>
        <p:nvSpPr>
          <p:cNvPr id="14367" name="Rectangle 29"/>
          <p:cNvSpPr>
            <a:spLocks noChangeArrowheads="1"/>
          </p:cNvSpPr>
          <p:nvPr/>
        </p:nvSpPr>
        <p:spPr bwMode="auto">
          <a:xfrm>
            <a:off x="4545014" y="3676650"/>
            <a:ext cx="1457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dirty="0">
                <a:cs typeface="Arial" panose="020B0604020202020204" pitchFamily="34" charset="0"/>
              </a:rPr>
              <a:t>Speaking</a:t>
            </a:r>
          </a:p>
        </p:txBody>
      </p:sp>
      <p:sp>
        <p:nvSpPr>
          <p:cNvPr id="14368" name="Rectangle 30"/>
          <p:cNvSpPr>
            <a:spLocks noChangeArrowheads="1"/>
          </p:cNvSpPr>
          <p:nvPr/>
        </p:nvSpPr>
        <p:spPr bwMode="auto">
          <a:xfrm>
            <a:off x="4757739" y="4743450"/>
            <a:ext cx="103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Sights</a:t>
            </a:r>
          </a:p>
        </p:txBody>
      </p:sp>
      <p:sp>
        <p:nvSpPr>
          <p:cNvPr id="14369" name="Rectangle 31"/>
          <p:cNvSpPr>
            <a:spLocks noChangeArrowheads="1"/>
          </p:cNvSpPr>
          <p:nvPr/>
        </p:nvSpPr>
        <p:spPr bwMode="auto">
          <a:xfrm>
            <a:off x="4884739" y="5810250"/>
            <a:ext cx="776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cs typeface="Arial" panose="020B0604020202020204" pitchFamily="34" charset="0"/>
              </a:rPr>
              <a:t>Text</a:t>
            </a:r>
          </a:p>
        </p:txBody>
      </p:sp>
      <p:sp>
        <p:nvSpPr>
          <p:cNvPr id="53280" name="Line 32"/>
          <p:cNvSpPr>
            <a:spLocks noChangeShapeType="1"/>
          </p:cNvSpPr>
          <p:nvPr/>
        </p:nvSpPr>
        <p:spPr bwMode="auto">
          <a:xfrm>
            <a:off x="3657600" y="2819400"/>
            <a:ext cx="91440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1" name="Line 33"/>
          <p:cNvSpPr>
            <a:spLocks noChangeShapeType="1"/>
          </p:cNvSpPr>
          <p:nvPr/>
        </p:nvSpPr>
        <p:spPr bwMode="auto">
          <a:xfrm>
            <a:off x="3657600" y="3886200"/>
            <a:ext cx="9144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2" name="Line 34"/>
          <p:cNvSpPr>
            <a:spLocks noChangeShapeType="1"/>
          </p:cNvSpPr>
          <p:nvPr/>
        </p:nvSpPr>
        <p:spPr bwMode="auto">
          <a:xfrm flipV="1">
            <a:off x="3657600" y="2819400"/>
            <a:ext cx="9144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3" name="Line 35"/>
          <p:cNvSpPr>
            <a:spLocks noChangeShapeType="1"/>
          </p:cNvSpPr>
          <p:nvPr/>
        </p:nvSpPr>
        <p:spPr bwMode="auto">
          <a:xfrm flipV="1">
            <a:off x="3657600" y="4953000"/>
            <a:ext cx="914400" cy="1066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4" name="Line 36"/>
          <p:cNvSpPr>
            <a:spLocks noChangeShapeType="1"/>
          </p:cNvSpPr>
          <p:nvPr/>
        </p:nvSpPr>
        <p:spPr bwMode="auto">
          <a:xfrm>
            <a:off x="5943600" y="2819400"/>
            <a:ext cx="9906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5" name="Line 37"/>
          <p:cNvSpPr>
            <a:spLocks noChangeShapeType="1"/>
          </p:cNvSpPr>
          <p:nvPr/>
        </p:nvSpPr>
        <p:spPr bwMode="auto">
          <a:xfrm flipH="1">
            <a:off x="5943600" y="2819400"/>
            <a:ext cx="990600" cy="2133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6" name="Line 38"/>
          <p:cNvSpPr>
            <a:spLocks noChangeShapeType="1"/>
          </p:cNvSpPr>
          <p:nvPr/>
        </p:nvSpPr>
        <p:spPr bwMode="auto">
          <a:xfrm>
            <a:off x="5943600" y="3886200"/>
            <a:ext cx="990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287" name="Line 39"/>
          <p:cNvSpPr>
            <a:spLocks noChangeShapeType="1"/>
          </p:cNvSpPr>
          <p:nvPr/>
        </p:nvSpPr>
        <p:spPr bwMode="auto">
          <a:xfrm>
            <a:off x="5943600" y="6019800"/>
            <a:ext cx="990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04314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3280"/>
                                        </p:tgtEl>
                                        <p:attrNameLst>
                                          <p:attrName>style.visibility</p:attrName>
                                        </p:attrNameLst>
                                      </p:cBhvr>
                                      <p:to>
                                        <p:strVal val="visible"/>
                                      </p:to>
                                    </p:set>
                                    <p:animEffect transition="in" filter="wipe(left)">
                                      <p:cBhvr>
                                        <p:cTn id="7" dur="500"/>
                                        <p:tgtEl>
                                          <p:spTgt spid="532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3286"/>
                                        </p:tgtEl>
                                        <p:attrNameLst>
                                          <p:attrName>style.visibility</p:attrName>
                                        </p:attrNameLst>
                                      </p:cBhvr>
                                      <p:to>
                                        <p:strVal val="visible"/>
                                      </p:to>
                                    </p:set>
                                    <p:animEffect transition="in" filter="wipe(left)">
                                      <p:cBhvr>
                                        <p:cTn id="12" dur="500"/>
                                        <p:tgtEl>
                                          <p:spTgt spid="532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3281"/>
                                        </p:tgtEl>
                                        <p:attrNameLst>
                                          <p:attrName>style.visibility</p:attrName>
                                        </p:attrNameLst>
                                      </p:cBhvr>
                                      <p:to>
                                        <p:strVal val="visible"/>
                                      </p:to>
                                    </p:set>
                                    <p:animEffect transition="in" filter="wipe(left)">
                                      <p:cBhvr>
                                        <p:cTn id="17" dur="500"/>
                                        <p:tgtEl>
                                          <p:spTgt spid="532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3287"/>
                                        </p:tgtEl>
                                        <p:attrNameLst>
                                          <p:attrName>style.visibility</p:attrName>
                                        </p:attrNameLst>
                                      </p:cBhvr>
                                      <p:to>
                                        <p:strVal val="visible"/>
                                      </p:to>
                                    </p:set>
                                    <p:animEffect transition="in" filter="wipe(left)">
                                      <p:cBhvr>
                                        <p:cTn id="22" dur="500"/>
                                        <p:tgtEl>
                                          <p:spTgt spid="5328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3282"/>
                                        </p:tgtEl>
                                        <p:attrNameLst>
                                          <p:attrName>style.visibility</p:attrName>
                                        </p:attrNameLst>
                                      </p:cBhvr>
                                      <p:to>
                                        <p:strVal val="visible"/>
                                      </p:to>
                                    </p:set>
                                    <p:animEffect transition="in" filter="wipe(left)">
                                      <p:cBhvr>
                                        <p:cTn id="27" dur="500"/>
                                        <p:tgtEl>
                                          <p:spTgt spid="532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3284"/>
                                        </p:tgtEl>
                                        <p:attrNameLst>
                                          <p:attrName>style.visibility</p:attrName>
                                        </p:attrNameLst>
                                      </p:cBhvr>
                                      <p:to>
                                        <p:strVal val="visible"/>
                                      </p:to>
                                    </p:set>
                                    <p:animEffect transition="in" filter="wipe(left)">
                                      <p:cBhvr>
                                        <p:cTn id="32" dur="500"/>
                                        <p:tgtEl>
                                          <p:spTgt spid="5328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3283"/>
                                        </p:tgtEl>
                                        <p:attrNameLst>
                                          <p:attrName>style.visibility</p:attrName>
                                        </p:attrNameLst>
                                      </p:cBhvr>
                                      <p:to>
                                        <p:strVal val="visible"/>
                                      </p:to>
                                    </p:set>
                                    <p:animEffect transition="in" filter="wipe(left)">
                                      <p:cBhvr>
                                        <p:cTn id="37" dur="500"/>
                                        <p:tgtEl>
                                          <p:spTgt spid="5328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3285"/>
                                        </p:tgtEl>
                                        <p:attrNameLst>
                                          <p:attrName>style.visibility</p:attrName>
                                        </p:attrNameLst>
                                      </p:cBhvr>
                                      <p:to>
                                        <p:strVal val="visible"/>
                                      </p:to>
                                    </p:set>
                                    <p:animEffect transition="in" filter="wipe(left)">
                                      <p:cBhvr>
                                        <p:cTn id="42" dur="500"/>
                                        <p:tgtEl>
                                          <p:spTgt spid="53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49530" y="365125"/>
            <a:ext cx="11204293" cy="5637469"/>
          </a:xfrm>
          <a:prstGeom prst="rect">
            <a:avLst/>
          </a:prstGeom>
        </p:spPr>
      </p:pic>
    </p:spTree>
    <p:extLst>
      <p:ext uri="{BB962C8B-B14F-4D97-AF65-F5344CB8AC3E}">
        <p14:creationId xmlns:p14="http://schemas.microsoft.com/office/powerpoint/2010/main" val="310562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45216" y="539084"/>
            <a:ext cx="10748809" cy="5532089"/>
          </a:xfrm>
          <a:prstGeom prst="rect">
            <a:avLst/>
          </a:prstGeom>
        </p:spPr>
      </p:pic>
    </p:spTree>
    <p:extLst>
      <p:ext uri="{BB962C8B-B14F-4D97-AF65-F5344CB8AC3E}">
        <p14:creationId xmlns:p14="http://schemas.microsoft.com/office/powerpoint/2010/main" val="1923024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2209800" y="1066800"/>
            <a:ext cx="8229600" cy="5410200"/>
          </a:xfrm>
        </p:spPr>
        <p:txBody>
          <a:bodyPr>
            <a:normAutofit/>
          </a:bodyPr>
          <a:lstStyle/>
          <a:p>
            <a:pPr marL="274320" indent="-274320" algn="ctr">
              <a:buClr>
                <a:schemeClr val="accent3"/>
              </a:buClr>
              <a:buNone/>
              <a:defRPr/>
            </a:pPr>
            <a:r>
              <a:rPr lang="en-US" sz="3600" b="1" u="sng" dirty="0"/>
              <a:t>Line Drawing Algorithms</a:t>
            </a:r>
          </a:p>
          <a:p>
            <a:pPr marL="514350" indent="-514350">
              <a:buClr>
                <a:schemeClr val="accent3"/>
              </a:buClr>
              <a:buFont typeface="+mj-lt"/>
              <a:buAutoNum type="arabicPeriod"/>
              <a:defRPr/>
            </a:pPr>
            <a:r>
              <a:rPr lang="en-US" dirty="0"/>
              <a:t>	A line in Computer graphics is a portion of straight line that extends indefinitely in opposite direction. </a:t>
            </a:r>
          </a:p>
          <a:p>
            <a:pPr marL="514350" indent="-514350">
              <a:buClr>
                <a:schemeClr val="accent3"/>
              </a:buClr>
              <a:buFont typeface="+mj-lt"/>
              <a:buAutoNum type="arabicPeriod"/>
              <a:defRPr/>
            </a:pPr>
            <a:r>
              <a:rPr lang="en-US" dirty="0"/>
              <a:t>	It is defined by its two end points.</a:t>
            </a:r>
          </a:p>
          <a:p>
            <a:pPr marL="514350" indent="-514350">
              <a:buClr>
                <a:schemeClr val="accent3"/>
              </a:buClr>
              <a:buFont typeface="+mj-lt"/>
              <a:buAutoNum type="arabicPeriod"/>
              <a:defRPr/>
            </a:pPr>
            <a:r>
              <a:rPr lang="en-US" dirty="0"/>
              <a:t>	Its density should be independent of line length.</a:t>
            </a:r>
          </a:p>
          <a:p>
            <a:pPr marL="274320" indent="-274320">
              <a:buClr>
                <a:schemeClr val="accent3"/>
              </a:buClr>
              <a:buNone/>
              <a:defRPr/>
            </a:pPr>
            <a:r>
              <a:rPr lang="en-US" dirty="0"/>
              <a:t>the slope intercept equation for a line:</a:t>
            </a:r>
          </a:p>
          <a:p>
            <a:pPr marL="274320" indent="-274320">
              <a:buClr>
                <a:schemeClr val="accent3"/>
              </a:buClr>
              <a:buNone/>
              <a:defRPr/>
            </a:pPr>
            <a:r>
              <a:rPr lang="en-US" dirty="0"/>
              <a:t>                               </a:t>
            </a:r>
            <a:r>
              <a:rPr lang="en-US" b="1" dirty="0"/>
              <a:t>y = </a:t>
            </a:r>
            <a:r>
              <a:rPr lang="en-US" b="1" dirty="0" err="1"/>
              <a:t>mx</a:t>
            </a:r>
            <a:r>
              <a:rPr lang="en-US" b="1" dirty="0"/>
              <a:t> + b</a:t>
            </a:r>
            <a:r>
              <a:rPr lang="en-US" dirty="0"/>
              <a:t>                      (1)</a:t>
            </a:r>
          </a:p>
          <a:p>
            <a:pPr marL="274320" indent="-274320">
              <a:buClr>
                <a:schemeClr val="accent3"/>
              </a:buClr>
              <a:buNone/>
              <a:defRPr/>
            </a:pPr>
            <a:r>
              <a:rPr lang="en-US" dirty="0"/>
              <a:t>where, </a:t>
            </a:r>
            <a:r>
              <a:rPr lang="en-US" b="1" dirty="0"/>
              <a:t>m</a:t>
            </a:r>
            <a:r>
              <a:rPr lang="en-US" dirty="0"/>
              <a:t> = Slope of the line</a:t>
            </a:r>
          </a:p>
          <a:p>
            <a:pPr marL="274320" indent="-274320">
              <a:buClr>
                <a:schemeClr val="accent3"/>
              </a:buClr>
              <a:buNone/>
              <a:defRPr/>
            </a:pPr>
            <a:r>
              <a:rPr lang="en-US" dirty="0"/>
              <a:t>            </a:t>
            </a:r>
            <a:r>
              <a:rPr lang="en-US" b="1" dirty="0"/>
              <a:t>b </a:t>
            </a:r>
            <a:r>
              <a:rPr lang="en-US" dirty="0"/>
              <a:t>= the y intercept of a line</a:t>
            </a:r>
          </a:p>
          <a:p>
            <a:pPr marL="514350" indent="-514350">
              <a:buClr>
                <a:schemeClr val="accent3"/>
              </a:buClr>
              <a:buFont typeface="+mj-lt"/>
              <a:buAutoNum type="arabicPeriod"/>
              <a:defRPr/>
            </a:pPr>
            <a:endParaRPr lang="en-US" dirty="0"/>
          </a:p>
          <a:p>
            <a:pPr marL="274320" indent="-274320">
              <a:buClr>
                <a:schemeClr val="accent3"/>
              </a:buClr>
              <a:buNone/>
              <a:defRPr/>
            </a:pPr>
            <a:endParaRPr lang="en-US" dirty="0"/>
          </a:p>
        </p:txBody>
      </p:sp>
    </p:spTree>
    <p:extLst>
      <p:ext uri="{BB962C8B-B14F-4D97-AF65-F5344CB8AC3E}">
        <p14:creationId xmlns:p14="http://schemas.microsoft.com/office/powerpoint/2010/main" val="4248807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idx="1"/>
          </p:nvPr>
        </p:nvSpPr>
        <p:spPr>
          <a:xfrm>
            <a:off x="2590800" y="1066800"/>
            <a:ext cx="7772400" cy="5486400"/>
          </a:xfrm>
        </p:spPr>
        <p:txBody>
          <a:bodyPr/>
          <a:lstStyle/>
          <a:p>
            <a:pPr>
              <a:buFont typeface="Wingdings" panose="05000000000000000000" pitchFamily="2" charset="2"/>
              <a:buNone/>
            </a:pPr>
            <a:r>
              <a:rPr lang="en-US" altLang="en-US"/>
              <a:t>The two endpoints of a line segment are specified at positions </a:t>
            </a:r>
            <a:r>
              <a:rPr lang="en-US" altLang="en-US" b="1"/>
              <a:t>(x1,y1)</a:t>
            </a:r>
            <a:r>
              <a:rPr lang="en-US" altLang="en-US"/>
              <a:t> and </a:t>
            </a:r>
            <a:r>
              <a:rPr lang="en-US" altLang="en-US" b="1"/>
              <a:t>(x2,y2).</a:t>
            </a:r>
          </a:p>
          <a:p>
            <a:pPr>
              <a:buFont typeface="Wingdings" panose="05000000000000000000" pitchFamily="2" charset="2"/>
              <a:buNone/>
            </a:pPr>
            <a:endParaRPr lang="en-US" altLang="en-US"/>
          </a:p>
        </p:txBody>
      </p:sp>
      <p:sp>
        <p:nvSpPr>
          <p:cNvPr id="9219" name="Line 4"/>
          <p:cNvSpPr>
            <a:spLocks noChangeShapeType="1"/>
          </p:cNvSpPr>
          <p:nvPr/>
        </p:nvSpPr>
        <p:spPr bwMode="auto">
          <a:xfrm>
            <a:off x="4724400" y="2362200"/>
            <a:ext cx="0" cy="2209800"/>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9220" name="Line 5"/>
          <p:cNvSpPr>
            <a:spLocks noChangeShapeType="1"/>
          </p:cNvSpPr>
          <p:nvPr/>
        </p:nvSpPr>
        <p:spPr bwMode="auto">
          <a:xfrm>
            <a:off x="4724400" y="4572000"/>
            <a:ext cx="3048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21" name="Text Box 6"/>
          <p:cNvSpPr txBox="1">
            <a:spLocks noChangeArrowheads="1"/>
          </p:cNvSpPr>
          <p:nvPr/>
        </p:nvSpPr>
        <p:spPr bwMode="auto">
          <a:xfrm>
            <a:off x="7527925" y="4613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x</a:t>
            </a:r>
          </a:p>
        </p:txBody>
      </p:sp>
      <p:sp>
        <p:nvSpPr>
          <p:cNvPr id="9222" name="Text Box 8"/>
          <p:cNvSpPr txBox="1">
            <a:spLocks noChangeArrowheads="1"/>
          </p:cNvSpPr>
          <p:nvPr/>
        </p:nvSpPr>
        <p:spPr bwMode="auto">
          <a:xfrm>
            <a:off x="4251325" y="2098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y</a:t>
            </a:r>
          </a:p>
        </p:txBody>
      </p:sp>
      <p:sp>
        <p:nvSpPr>
          <p:cNvPr id="9223" name="Line 9"/>
          <p:cNvSpPr>
            <a:spLocks noChangeShapeType="1"/>
          </p:cNvSpPr>
          <p:nvPr/>
        </p:nvSpPr>
        <p:spPr bwMode="auto">
          <a:xfrm flipV="1">
            <a:off x="5105400" y="2667000"/>
            <a:ext cx="2057400" cy="990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24" name="Line 10"/>
          <p:cNvSpPr>
            <a:spLocks noChangeShapeType="1"/>
          </p:cNvSpPr>
          <p:nvPr/>
        </p:nvSpPr>
        <p:spPr bwMode="auto">
          <a:xfrm flipH="1">
            <a:off x="4495800" y="3657600"/>
            <a:ext cx="609600" cy="30480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25" name="Text Box 12"/>
          <p:cNvSpPr txBox="1">
            <a:spLocks noChangeArrowheads="1"/>
          </p:cNvSpPr>
          <p:nvPr/>
        </p:nvSpPr>
        <p:spPr bwMode="auto">
          <a:xfrm>
            <a:off x="5318126" y="3470275"/>
            <a:ext cx="139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P1(x1,y1)</a:t>
            </a:r>
          </a:p>
        </p:txBody>
      </p:sp>
      <p:sp>
        <p:nvSpPr>
          <p:cNvPr id="9226" name="Text Box 13"/>
          <p:cNvSpPr txBox="1">
            <a:spLocks noChangeArrowheads="1"/>
          </p:cNvSpPr>
          <p:nvPr/>
        </p:nvSpPr>
        <p:spPr bwMode="auto">
          <a:xfrm>
            <a:off x="7223126" y="2327275"/>
            <a:ext cx="139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P2(x2,y2)</a:t>
            </a:r>
          </a:p>
        </p:txBody>
      </p:sp>
      <p:sp>
        <p:nvSpPr>
          <p:cNvPr id="9227" name="Text Box 14"/>
          <p:cNvSpPr txBox="1">
            <a:spLocks noChangeArrowheads="1"/>
          </p:cNvSpPr>
          <p:nvPr/>
        </p:nvSpPr>
        <p:spPr bwMode="auto">
          <a:xfrm>
            <a:off x="4251325" y="3622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b</a:t>
            </a:r>
          </a:p>
        </p:txBody>
      </p:sp>
      <p:sp>
        <p:nvSpPr>
          <p:cNvPr id="9228" name="Line 16"/>
          <p:cNvSpPr>
            <a:spLocks noChangeShapeType="1"/>
          </p:cNvSpPr>
          <p:nvPr/>
        </p:nvSpPr>
        <p:spPr bwMode="auto">
          <a:xfrm>
            <a:off x="4572000" y="3810000"/>
            <a:ext cx="304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29" name="Text Box 17"/>
          <p:cNvSpPr txBox="1">
            <a:spLocks noChangeArrowheads="1"/>
          </p:cNvSpPr>
          <p:nvPr/>
        </p:nvSpPr>
        <p:spPr bwMode="auto">
          <a:xfrm>
            <a:off x="4419600" y="4343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t>0</a:t>
            </a:r>
          </a:p>
        </p:txBody>
      </p:sp>
      <p:sp>
        <p:nvSpPr>
          <p:cNvPr id="9230" name="Text Box 18"/>
          <p:cNvSpPr txBox="1">
            <a:spLocks noChangeArrowheads="1"/>
          </p:cNvSpPr>
          <p:nvPr/>
        </p:nvSpPr>
        <p:spPr bwMode="auto">
          <a:xfrm>
            <a:off x="2514600" y="5257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1226728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a:xfrm>
            <a:off x="2590800" y="1143000"/>
            <a:ext cx="7772400" cy="5486400"/>
          </a:xfrm>
        </p:spPr>
        <p:txBody>
          <a:bodyPr/>
          <a:lstStyle/>
          <a:p>
            <a:pPr>
              <a:buFont typeface="Wingdings" panose="05000000000000000000" pitchFamily="2" charset="2"/>
              <a:buNone/>
            </a:pPr>
            <a:r>
              <a:rPr lang="en-US" altLang="en-US"/>
              <a:t>We can determine the value for slope m &amp; b intercept as</a:t>
            </a:r>
          </a:p>
          <a:p>
            <a:pPr>
              <a:buFont typeface="Wingdings" panose="05000000000000000000" pitchFamily="2" charset="2"/>
              <a:buNone/>
            </a:pPr>
            <a:r>
              <a:rPr lang="en-US" altLang="en-US" b="1"/>
              <a:t>			m = y2-y1/x2-x1</a:t>
            </a:r>
            <a:r>
              <a:rPr lang="en-US" altLang="en-US"/>
              <a:t>          </a:t>
            </a:r>
          </a:p>
          <a:p>
            <a:pPr algn="ctr">
              <a:buFont typeface="Wingdings" panose="05000000000000000000" pitchFamily="2" charset="2"/>
              <a:buNone/>
            </a:pPr>
            <a:r>
              <a:rPr lang="en-US" altLang="en-US" b="1"/>
              <a:t>i.e. m= </a:t>
            </a:r>
            <a:r>
              <a:rPr lang="en-US" altLang="en-US" b="1">
                <a:cs typeface="Times New Roman" panose="02020603050405020304" pitchFamily="18" charset="0"/>
              </a:rPr>
              <a:t>Δy/</a:t>
            </a:r>
            <a:r>
              <a:rPr lang="en-US" altLang="en-US"/>
              <a:t> </a:t>
            </a:r>
            <a:r>
              <a:rPr lang="en-US" altLang="en-US" b="1">
                <a:cs typeface="Times New Roman" panose="02020603050405020304" pitchFamily="18" charset="0"/>
              </a:rPr>
              <a:t>Δx</a:t>
            </a:r>
            <a:r>
              <a:rPr lang="en-US" altLang="en-US"/>
              <a:t>        (2)</a:t>
            </a:r>
          </a:p>
        </p:txBody>
      </p:sp>
    </p:spTree>
    <p:extLst>
      <p:ext uri="{BB962C8B-B14F-4D97-AF65-F5344CB8AC3E}">
        <p14:creationId xmlns:p14="http://schemas.microsoft.com/office/powerpoint/2010/main" val="293055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2590800" y="1066800"/>
            <a:ext cx="7772400" cy="5486400"/>
          </a:xfrm>
        </p:spPr>
        <p:txBody>
          <a:bodyPr/>
          <a:lstStyle/>
          <a:p>
            <a:pPr>
              <a:buFont typeface="Wingdings" panose="05000000000000000000" pitchFamily="2" charset="2"/>
              <a:buNone/>
            </a:pPr>
            <a:r>
              <a:rPr lang="en-US" altLang="en-US" b="1"/>
              <a:t>Example 1</a:t>
            </a:r>
            <a:r>
              <a:rPr lang="en-US" altLang="en-US"/>
              <a:t> The endpoints of line are(0,0) &amp; (6,18). Compute each value of y as x steps from 0 to 6 and plot the result.</a:t>
            </a:r>
          </a:p>
          <a:p>
            <a:pPr>
              <a:buFont typeface="Wingdings" panose="05000000000000000000" pitchFamily="2" charset="2"/>
              <a:buNone/>
            </a:pPr>
            <a:r>
              <a:rPr lang="en-US" altLang="en-US" b="1"/>
              <a:t>Solution :</a:t>
            </a:r>
            <a:r>
              <a:rPr lang="en-US" altLang="en-US"/>
              <a:t> Equation of line is y= mx +b</a:t>
            </a:r>
          </a:p>
          <a:p>
            <a:pPr>
              <a:buFont typeface="Wingdings" panose="05000000000000000000" pitchFamily="2" charset="2"/>
              <a:buNone/>
            </a:pPr>
            <a:r>
              <a:rPr lang="en-US" altLang="en-US"/>
              <a:t> m = y2-y1/x2-x1= 18-0/6-0 = 3</a:t>
            </a:r>
          </a:p>
          <a:p>
            <a:pPr>
              <a:buFont typeface="Wingdings" panose="05000000000000000000" pitchFamily="2" charset="2"/>
              <a:buNone/>
            </a:pPr>
            <a:r>
              <a:rPr lang="en-US" altLang="en-US"/>
              <a:t>Next the y intercept b is found by plugging y1&amp; x1 into the equation y = 3x + b,</a:t>
            </a:r>
          </a:p>
          <a:p>
            <a:pPr>
              <a:buFont typeface="Wingdings" panose="05000000000000000000" pitchFamily="2" charset="2"/>
              <a:buNone/>
            </a:pPr>
            <a:r>
              <a:rPr lang="en-US" altLang="en-US"/>
              <a:t>    0 = 3(0) + b. Therefore, b=0, so the equation for the line is y= 3x.</a:t>
            </a:r>
          </a:p>
        </p:txBody>
      </p:sp>
    </p:spTree>
    <p:extLst>
      <p:ext uri="{BB962C8B-B14F-4D97-AF65-F5344CB8AC3E}">
        <p14:creationId xmlns:p14="http://schemas.microsoft.com/office/powerpoint/2010/main" val="362365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2590800" y="1143000"/>
            <a:ext cx="7772400" cy="5410200"/>
          </a:xfrm>
        </p:spPr>
        <p:txBody>
          <a:bodyPr/>
          <a:lstStyle/>
          <a:p>
            <a:pPr>
              <a:buFont typeface="Wingdings" panose="05000000000000000000" pitchFamily="2" charset="2"/>
              <a:buNone/>
            </a:pPr>
            <a:endParaRPr lang="en-US" altLang="en-US"/>
          </a:p>
          <a:p>
            <a:pPr>
              <a:buFont typeface="Wingdings" panose="05000000000000000000" pitchFamily="2" charset="2"/>
              <a:buNone/>
            </a:pPr>
            <a:endParaRPr lang="en-US" altLang="en-US"/>
          </a:p>
          <a:p>
            <a:pPr>
              <a:buFont typeface="Wingdings" panose="05000000000000000000" pitchFamily="2" charset="2"/>
              <a:buNone/>
            </a:pPr>
            <a:endParaRPr lang="en-US" altLang="en-US"/>
          </a:p>
          <a:p>
            <a:pPr algn="ctr">
              <a:buFont typeface="Wingdings" panose="05000000000000000000" pitchFamily="2" charset="2"/>
              <a:buNone/>
            </a:pPr>
            <a:r>
              <a:rPr lang="en-US" altLang="en-US"/>
              <a:t>The challenge is to find a way to calculate the next x,y position by previous one as quickly as possible.</a:t>
            </a:r>
          </a:p>
          <a:p>
            <a:pPr>
              <a:buFont typeface="Wingdings" panose="05000000000000000000" pitchFamily="2" charset="2"/>
              <a:buNone/>
            </a:pPr>
            <a:endParaRPr lang="en-US" altLang="en-US"/>
          </a:p>
        </p:txBody>
      </p:sp>
    </p:spTree>
    <p:extLst>
      <p:ext uri="{BB962C8B-B14F-4D97-AF65-F5344CB8AC3E}">
        <p14:creationId xmlns:p14="http://schemas.microsoft.com/office/powerpoint/2010/main" val="2929441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2590800" y="1066800"/>
            <a:ext cx="7848600" cy="5486400"/>
          </a:xfrm>
        </p:spPr>
        <p:txBody>
          <a:bodyPr/>
          <a:lstStyle/>
          <a:p>
            <a:pPr algn="ctr">
              <a:buFont typeface="Wingdings" panose="05000000000000000000" pitchFamily="2" charset="2"/>
              <a:buNone/>
            </a:pPr>
            <a:r>
              <a:rPr lang="en-US" altLang="en-US" sz="3600" b="1" u="sng"/>
              <a:t>DDA Algorithm</a:t>
            </a:r>
          </a:p>
          <a:p>
            <a:pPr algn="just">
              <a:buFont typeface="Wingdings" panose="05000000000000000000" pitchFamily="2" charset="2"/>
              <a:buNone/>
            </a:pPr>
            <a:r>
              <a:rPr lang="en-US" altLang="en-US"/>
              <a:t>          The Digital differential analyzer (DDA) algorithm is an incremental scan-conversion method. </a:t>
            </a:r>
          </a:p>
          <a:p>
            <a:pPr algn="just">
              <a:buFont typeface="Wingdings" panose="05000000000000000000" pitchFamily="2" charset="2"/>
              <a:buNone/>
            </a:pPr>
            <a:r>
              <a:rPr lang="en-US" altLang="en-US"/>
              <a:t>		Such an approach is characterized by performing calculations at each step using results from the preceding step. </a:t>
            </a:r>
          </a:p>
          <a:p>
            <a:pPr algn="just">
              <a:buFont typeface="Wingdings" panose="05000000000000000000" pitchFamily="2" charset="2"/>
              <a:buNone/>
            </a:pPr>
            <a:r>
              <a:rPr lang="en-US" altLang="en-US"/>
              <a:t>		</a:t>
            </a:r>
            <a:endParaRPr lang="en-US" altLang="en-US">
              <a:cs typeface="Times New Roman" panose="02020603050405020304" pitchFamily="18" charset="0"/>
            </a:endParaRPr>
          </a:p>
        </p:txBody>
      </p:sp>
    </p:spTree>
    <p:extLst>
      <p:ext uri="{BB962C8B-B14F-4D97-AF65-F5344CB8AC3E}">
        <p14:creationId xmlns:p14="http://schemas.microsoft.com/office/powerpoint/2010/main" val="3902149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2288-F2B9-4EEE-B0B8-A4DD27F9873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50E2AD-70BC-4B10-82C1-5C0B1D5469AE}"/>
              </a:ext>
            </a:extLst>
          </p:cNvPr>
          <p:cNvSpPr>
            <a:spLocks noGrp="1"/>
          </p:cNvSpPr>
          <p:nvPr>
            <p:ph idx="1"/>
          </p:nvPr>
        </p:nvSpPr>
        <p:spPr>
          <a:xfrm>
            <a:off x="838200" y="2597566"/>
            <a:ext cx="10515600" cy="4351338"/>
          </a:xfrm>
        </p:spPr>
        <p:txBody>
          <a:bodyPr/>
          <a:lstStyle/>
          <a:p>
            <a:pPr algn="l" fontAlgn="base"/>
            <a:r>
              <a:rPr lang="en-US" b="1" i="0" u="sng" dirty="0">
                <a:solidFill>
                  <a:srgbClr val="303030"/>
                </a:solidFill>
                <a:effectLst/>
                <a:latin typeface="roboto condensed" panose="02000000000000000000" pitchFamily="2" charset="0"/>
              </a:rPr>
              <a:t>Step-01:</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Calculate ΔX, ΔY and M from the given input.</a:t>
            </a:r>
          </a:p>
          <a:p>
            <a:pPr algn="l" fontAlgn="base"/>
            <a:r>
              <a:rPr lang="en-US" b="0" i="0" dirty="0">
                <a:solidFill>
                  <a:srgbClr val="303030"/>
                </a:solidFill>
                <a:effectLst/>
                <a:latin typeface="Arimo" panose="020B0604020202020204" pitchFamily="34" charset="0"/>
              </a:rPr>
              <a:t>These parameters are calculated as-</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ΔX = </a:t>
            </a:r>
            <a:r>
              <a:rPr lang="en-US" b="0" i="0" dirty="0" err="1">
                <a:solidFill>
                  <a:srgbClr val="303030"/>
                </a:solidFill>
                <a:effectLst/>
                <a:latin typeface="Arimo" panose="020B0604020202020204" pitchFamily="34" charset="0"/>
              </a:rPr>
              <a:t>X</a:t>
            </a:r>
            <a:r>
              <a:rPr lang="en-US" b="0" i="0" baseline="-25000" dirty="0" err="1">
                <a:solidFill>
                  <a:srgbClr val="303030"/>
                </a:solidFill>
                <a:effectLst/>
                <a:latin typeface="Arimo" panose="020B0604020202020204" pitchFamily="34" charset="0"/>
              </a:rPr>
              <a:t>n</a:t>
            </a:r>
            <a:r>
              <a:rPr lang="en-US" b="0" i="0" dirty="0">
                <a:solidFill>
                  <a:srgbClr val="303030"/>
                </a:solidFill>
                <a:effectLst/>
                <a:latin typeface="Arimo" panose="020B0604020202020204" pitchFamily="34" charset="0"/>
              </a:rPr>
              <a:t> – X</a:t>
            </a:r>
            <a:r>
              <a:rPr lang="en-US" b="0" i="0" baseline="-25000" dirty="0">
                <a:solidFill>
                  <a:srgbClr val="303030"/>
                </a:solidFill>
                <a:effectLst/>
                <a:latin typeface="Arimo" panose="020B0604020202020204" pitchFamily="34" charset="0"/>
              </a:rPr>
              <a:t>0</a:t>
            </a:r>
            <a:endParaRPr lang="en-US" b="0" i="0" dirty="0">
              <a:solidFill>
                <a:srgbClr val="303030"/>
              </a:solidFill>
              <a:effectLst/>
              <a:latin typeface="Arimo" panose="020B0604020202020204" pitchFamily="34" charset="0"/>
            </a:endParaRP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ΔY =</a:t>
            </a:r>
            <a:r>
              <a:rPr lang="en-US" b="0" i="0" dirty="0" err="1">
                <a:solidFill>
                  <a:srgbClr val="303030"/>
                </a:solidFill>
                <a:effectLst/>
                <a:latin typeface="Arimo" panose="020B0604020202020204" pitchFamily="34" charset="0"/>
              </a:rPr>
              <a:t>Y</a:t>
            </a:r>
            <a:r>
              <a:rPr lang="en-US" b="0" i="0" baseline="-25000" dirty="0" err="1">
                <a:solidFill>
                  <a:srgbClr val="303030"/>
                </a:solidFill>
                <a:effectLst/>
                <a:latin typeface="Arimo" panose="020B0604020202020204" pitchFamily="34" charset="0"/>
              </a:rPr>
              <a:t>n</a:t>
            </a:r>
            <a:r>
              <a:rPr lang="en-US" b="0" i="0" dirty="0">
                <a:solidFill>
                  <a:srgbClr val="303030"/>
                </a:solidFill>
                <a:effectLst/>
                <a:latin typeface="Arimo" panose="020B0604020202020204" pitchFamily="34" charset="0"/>
              </a:rPr>
              <a:t> – Y</a:t>
            </a:r>
            <a:r>
              <a:rPr lang="en-US" b="0" i="0" baseline="-25000" dirty="0">
                <a:solidFill>
                  <a:srgbClr val="303030"/>
                </a:solidFill>
                <a:effectLst/>
                <a:latin typeface="Arimo" panose="020B0604020202020204" pitchFamily="34" charset="0"/>
              </a:rPr>
              <a:t>0</a:t>
            </a:r>
            <a:endParaRPr lang="en-US" b="0" i="0" dirty="0">
              <a:solidFill>
                <a:srgbClr val="303030"/>
              </a:solidFill>
              <a:effectLst/>
              <a:latin typeface="Arimo" panose="020B0604020202020204" pitchFamily="34" charset="0"/>
            </a:endParaRP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M = ΔY / ΔX</a:t>
            </a:r>
          </a:p>
          <a:p>
            <a:endParaRPr lang="en-IN" dirty="0"/>
          </a:p>
        </p:txBody>
      </p:sp>
      <p:sp>
        <p:nvSpPr>
          <p:cNvPr id="5" name="TextBox 4">
            <a:extLst>
              <a:ext uri="{FF2B5EF4-FFF2-40B4-BE49-F238E27FC236}">
                <a16:creationId xmlns:a16="http://schemas.microsoft.com/office/drawing/2014/main" id="{3B5F0634-42CE-4D83-AC09-957FDCD37301}"/>
              </a:ext>
            </a:extLst>
          </p:cNvPr>
          <p:cNvSpPr txBox="1"/>
          <p:nvPr/>
        </p:nvSpPr>
        <p:spPr>
          <a:xfrm>
            <a:off x="838200" y="289242"/>
            <a:ext cx="8572500" cy="2308324"/>
          </a:xfrm>
          <a:prstGeom prst="rect">
            <a:avLst/>
          </a:prstGeom>
          <a:noFill/>
        </p:spPr>
        <p:txBody>
          <a:bodyPr wrap="square">
            <a:spAutoFit/>
          </a:bodyPr>
          <a:lstStyle/>
          <a:p>
            <a:pPr algn="l" fontAlgn="base"/>
            <a:r>
              <a:rPr lang="en-US" sz="2400" b="0" i="0" dirty="0">
                <a:solidFill>
                  <a:srgbClr val="303030"/>
                </a:solidFill>
                <a:effectLst/>
                <a:latin typeface="Arimo" panose="020B0604020202020204" pitchFamily="34" charset="0"/>
              </a:rPr>
              <a:t>Given-</a:t>
            </a:r>
          </a:p>
          <a:p>
            <a:pPr algn="l" fontAlgn="base">
              <a:buFont typeface="Arial" panose="020B0604020202020204" pitchFamily="34" charset="0"/>
              <a:buChar char="•"/>
            </a:pPr>
            <a:r>
              <a:rPr lang="en-US" sz="2400" b="0" i="0" dirty="0">
                <a:solidFill>
                  <a:srgbClr val="303030"/>
                </a:solidFill>
                <a:effectLst/>
                <a:latin typeface="Arimo" panose="020B0604020202020204" pitchFamily="34" charset="0"/>
              </a:rPr>
              <a:t>Starting coordinates = (X</a:t>
            </a:r>
            <a:r>
              <a:rPr lang="en-US" sz="2400" b="0" i="0" baseline="-25000" dirty="0">
                <a:solidFill>
                  <a:srgbClr val="303030"/>
                </a:solidFill>
                <a:effectLst/>
                <a:latin typeface="Arimo" panose="020B0604020202020204" pitchFamily="34" charset="0"/>
              </a:rPr>
              <a:t>0</a:t>
            </a:r>
            <a:r>
              <a:rPr lang="en-US" sz="2400" b="0" i="0" dirty="0">
                <a:solidFill>
                  <a:srgbClr val="303030"/>
                </a:solidFill>
                <a:effectLst/>
                <a:latin typeface="Arimo" panose="020B0604020202020204" pitchFamily="34" charset="0"/>
              </a:rPr>
              <a:t>, Y</a:t>
            </a:r>
            <a:r>
              <a:rPr lang="en-US" sz="2400" b="0" i="0" baseline="-25000" dirty="0">
                <a:solidFill>
                  <a:srgbClr val="303030"/>
                </a:solidFill>
                <a:effectLst/>
                <a:latin typeface="Arimo" panose="020B0604020202020204" pitchFamily="34" charset="0"/>
              </a:rPr>
              <a:t>0</a:t>
            </a:r>
            <a:r>
              <a:rPr lang="en-US" sz="2400" b="0" i="0" dirty="0">
                <a:solidFill>
                  <a:srgbClr val="303030"/>
                </a:solidFill>
                <a:effectLst/>
                <a:latin typeface="Arimo" panose="020B0604020202020204" pitchFamily="34" charset="0"/>
              </a:rPr>
              <a:t>)</a:t>
            </a:r>
          </a:p>
          <a:p>
            <a:pPr algn="l" fontAlgn="base">
              <a:buFont typeface="Arial" panose="020B0604020202020204" pitchFamily="34" charset="0"/>
              <a:buChar char="•"/>
            </a:pPr>
            <a:r>
              <a:rPr lang="en-US" sz="2400" b="0" i="0" dirty="0">
                <a:solidFill>
                  <a:srgbClr val="303030"/>
                </a:solidFill>
                <a:effectLst/>
                <a:latin typeface="Arimo" panose="020B0604020202020204" pitchFamily="34" charset="0"/>
              </a:rPr>
              <a:t>Ending coordinates = (</a:t>
            </a:r>
            <a:r>
              <a:rPr lang="en-US" sz="2400" b="0" i="0" dirty="0" err="1">
                <a:solidFill>
                  <a:srgbClr val="303030"/>
                </a:solidFill>
                <a:effectLst/>
                <a:latin typeface="Arimo" panose="020B0604020202020204" pitchFamily="34" charset="0"/>
              </a:rPr>
              <a:t>X</a:t>
            </a:r>
            <a:r>
              <a:rPr lang="en-US" sz="2400" b="0" i="0" baseline="-25000" dirty="0" err="1">
                <a:solidFill>
                  <a:srgbClr val="303030"/>
                </a:solidFill>
                <a:effectLst/>
                <a:latin typeface="Arimo" panose="020B0604020202020204" pitchFamily="34" charset="0"/>
              </a:rPr>
              <a:t>n</a:t>
            </a:r>
            <a:r>
              <a:rPr lang="en-US" sz="2400" b="0" i="0" dirty="0">
                <a:solidFill>
                  <a:srgbClr val="303030"/>
                </a:solidFill>
                <a:effectLst/>
                <a:latin typeface="Arimo" panose="020B0604020202020204" pitchFamily="34" charset="0"/>
              </a:rPr>
              <a:t>, </a:t>
            </a:r>
            <a:r>
              <a:rPr lang="en-US" sz="2400" b="0" i="0" dirty="0" err="1">
                <a:solidFill>
                  <a:srgbClr val="303030"/>
                </a:solidFill>
                <a:effectLst/>
                <a:latin typeface="Arimo" panose="020B0604020202020204" pitchFamily="34" charset="0"/>
              </a:rPr>
              <a:t>Y</a:t>
            </a:r>
            <a:r>
              <a:rPr lang="en-US" sz="2400" b="0" i="0" baseline="-25000" dirty="0" err="1">
                <a:solidFill>
                  <a:srgbClr val="303030"/>
                </a:solidFill>
                <a:effectLst/>
                <a:latin typeface="Arimo" panose="020B0604020202020204" pitchFamily="34" charset="0"/>
              </a:rPr>
              <a:t>n</a:t>
            </a:r>
            <a:r>
              <a:rPr lang="en-US" sz="2400" b="0" i="0" dirty="0">
                <a:solidFill>
                  <a:srgbClr val="303030"/>
                </a:solidFill>
                <a:effectLst/>
                <a:latin typeface="Arimo" panose="020B0604020202020204" pitchFamily="34" charset="0"/>
              </a:rPr>
              <a:t>)</a:t>
            </a:r>
          </a:p>
          <a:p>
            <a:pPr algn="l" fontAlgn="base"/>
            <a:r>
              <a:rPr lang="en-US" sz="2400" b="0" i="0" dirty="0">
                <a:solidFill>
                  <a:srgbClr val="303030"/>
                </a:solidFill>
                <a:effectLst/>
                <a:latin typeface="Arimo" panose="020B0604020202020204" pitchFamily="34" charset="0"/>
              </a:rPr>
              <a:t> </a:t>
            </a:r>
          </a:p>
          <a:p>
            <a:pPr algn="l" fontAlgn="base"/>
            <a:r>
              <a:rPr lang="en-US" sz="2400" b="0" i="0" dirty="0">
                <a:solidFill>
                  <a:srgbClr val="303030"/>
                </a:solidFill>
                <a:effectLst/>
                <a:latin typeface="Arimo" panose="020B0604020202020204" pitchFamily="34" charset="0"/>
              </a:rPr>
              <a:t>The points generation using DDA Algorithm involves the following steps-</a:t>
            </a:r>
          </a:p>
        </p:txBody>
      </p:sp>
    </p:spTree>
    <p:extLst>
      <p:ext uri="{BB962C8B-B14F-4D97-AF65-F5344CB8AC3E}">
        <p14:creationId xmlns:p14="http://schemas.microsoft.com/office/powerpoint/2010/main" val="2796222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C294-5830-471B-B4BB-DBA7B69213F6}"/>
              </a:ext>
            </a:extLst>
          </p:cNvPr>
          <p:cNvSpPr>
            <a:spLocks noGrp="1"/>
          </p:cNvSpPr>
          <p:nvPr>
            <p:ph type="title"/>
          </p:nvPr>
        </p:nvSpPr>
        <p:spPr/>
        <p:txBody>
          <a:bodyPr/>
          <a:lstStyle/>
          <a:p>
            <a:endParaRPr lang="en-IN"/>
          </a:p>
        </p:txBody>
      </p:sp>
      <p:sp>
        <p:nvSpPr>
          <p:cNvPr id="5" name="Rectangle 2">
            <a:extLst>
              <a:ext uri="{FF2B5EF4-FFF2-40B4-BE49-F238E27FC236}">
                <a16:creationId xmlns:a16="http://schemas.microsoft.com/office/drawing/2014/main" id="{7D49C5FB-7EF9-47B5-99A1-D0A1D248DB58}"/>
              </a:ext>
            </a:extLst>
          </p:cNvPr>
          <p:cNvSpPr>
            <a:spLocks noGrp="1" noChangeArrowheads="1"/>
          </p:cNvSpPr>
          <p:nvPr>
            <p:ph idx="1"/>
          </p:nvPr>
        </p:nvSpPr>
        <p:spPr bwMode="auto">
          <a:xfrm>
            <a:off x="838200" y="2493191"/>
            <a:ext cx="11229036" cy="3016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rgbClr val="303030"/>
                </a:solidFill>
                <a:effectLst/>
                <a:latin typeface="Roboto Condensed" panose="02000000000000000000" pitchFamily="2" charset="0"/>
              </a:rPr>
              <a:t>Step-02:</a:t>
            </a:r>
            <a:endParaRPr kumimoji="0" lang="en-US" altLang="en-US" b="1" i="0" u="none" strike="noStrike" cap="none" normalizeH="0" baseline="0" dirty="0">
              <a:ln>
                <a:noFill/>
              </a:ln>
              <a:solidFill>
                <a:srgbClr val="303030"/>
              </a:solidFill>
              <a:effectLst/>
              <a:latin typeface="Roboto Condensed"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Find the number of steps or points in between the starting and ending coordinates.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if (absolute (ΔX) &gt; absolute (ΔY))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Steps = absolute (ΔX);</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else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Steps = absolute (ΔY);</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7692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FB01ADD3-3270-4894-997A-943595D3FFA3}" type="slidenum">
              <a:rPr lang="en-US" altLang="zh-TW" sz="1400"/>
              <a:pPr eaLnBrk="1" hangingPunct="1"/>
              <a:t>4</a:t>
            </a:fld>
            <a:endParaRPr lang="en-US" altLang="zh-TW" sz="1400"/>
          </a:p>
        </p:txBody>
      </p:sp>
      <p:sp>
        <p:nvSpPr>
          <p:cNvPr id="54274" name="Rectangle 2"/>
          <p:cNvSpPr>
            <a:spLocks noGrp="1" noChangeArrowheads="1"/>
          </p:cNvSpPr>
          <p:nvPr>
            <p:ph type="title"/>
          </p:nvPr>
        </p:nvSpPr>
        <p:spPr>
          <a:xfrm>
            <a:off x="1524000" y="152400"/>
            <a:ext cx="4211638" cy="609600"/>
          </a:xfrm>
        </p:spPr>
        <p:txBody>
          <a:bodyPr>
            <a:normAutofit fontScale="90000"/>
          </a:bodyPr>
          <a:lstStyle/>
          <a:p>
            <a:pPr eaLnBrk="1" hangingPunct="1">
              <a:defRPr/>
            </a:pPr>
            <a:r>
              <a:rPr lang="en-US" altLang="zh-TW" sz="4000">
                <a:cs typeface="Arial" pitchFamily="34" charset="0"/>
              </a:rPr>
              <a:t>1.1Input Devices</a:t>
            </a:r>
          </a:p>
        </p:txBody>
      </p:sp>
      <p:sp>
        <p:nvSpPr>
          <p:cNvPr id="15365" name="Rectangle 3"/>
          <p:cNvSpPr>
            <a:spLocks noGrp="1" noChangeArrowheads="1"/>
          </p:cNvSpPr>
          <p:nvPr>
            <p:ph type="body" idx="1"/>
          </p:nvPr>
        </p:nvSpPr>
        <p:spPr>
          <a:xfrm>
            <a:off x="1847850" y="692151"/>
            <a:ext cx="8229600" cy="5059363"/>
          </a:xfrm>
        </p:spPr>
        <p:txBody>
          <a:bodyPr/>
          <a:lstStyle/>
          <a:p>
            <a:pPr eaLnBrk="1" hangingPunct="1"/>
            <a:r>
              <a:rPr lang="en-US" altLang="zh-TW">
                <a:cs typeface="Arial" panose="020B0604020202020204" pitchFamily="34" charset="0"/>
              </a:rPr>
              <a:t>Keyboard</a:t>
            </a:r>
          </a:p>
          <a:p>
            <a:pPr eaLnBrk="1" hangingPunct="1"/>
            <a:r>
              <a:rPr lang="en-US" altLang="zh-TW">
                <a:cs typeface="Arial" panose="020B0604020202020204" pitchFamily="34" charset="0"/>
              </a:rPr>
              <a:t>Keyboard is made up of character, numerical and functional keys, it is the most common input device </a:t>
            </a:r>
            <a:endParaRPr lang="en-US" altLang="zh-TW">
              <a:solidFill>
                <a:schemeClr val="bg2"/>
              </a:solidFill>
              <a:cs typeface="Arial" panose="020B0604020202020204" pitchFamily="34" charset="0"/>
            </a:endParaRPr>
          </a:p>
        </p:txBody>
      </p:sp>
      <p:pic>
        <p:nvPicPr>
          <p:cNvPr id="15366" name="Picture 4" descr="未命名 -118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667000"/>
            <a:ext cx="19050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Rectangle 8"/>
          <p:cNvSpPr>
            <a:spLocks noChangeArrowheads="1"/>
          </p:cNvSpPr>
          <p:nvPr/>
        </p:nvSpPr>
        <p:spPr bwMode="auto">
          <a:xfrm>
            <a:off x="6129339" y="6140451"/>
            <a:ext cx="2555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Ergonomic Keyboard</a:t>
            </a:r>
          </a:p>
        </p:txBody>
      </p:sp>
      <p:sp>
        <p:nvSpPr>
          <p:cNvPr id="15368" name="Rectangle 9"/>
          <p:cNvSpPr>
            <a:spLocks noChangeArrowheads="1"/>
          </p:cNvSpPr>
          <p:nvPr/>
        </p:nvSpPr>
        <p:spPr bwMode="auto">
          <a:xfrm>
            <a:off x="6324601" y="4006851"/>
            <a:ext cx="2316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Wireless Keyboard</a:t>
            </a:r>
          </a:p>
        </p:txBody>
      </p:sp>
      <p:sp>
        <p:nvSpPr>
          <p:cNvPr id="15369" name="Rectangle 10"/>
          <p:cNvSpPr>
            <a:spLocks noChangeArrowheads="1"/>
          </p:cNvSpPr>
          <p:nvPr/>
        </p:nvSpPr>
        <p:spPr bwMode="auto">
          <a:xfrm>
            <a:off x="3022601" y="6140451"/>
            <a:ext cx="2062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Virtual Keyboard</a:t>
            </a:r>
          </a:p>
        </p:txBody>
      </p:sp>
      <p:sp>
        <p:nvSpPr>
          <p:cNvPr id="15370" name="Rectangle 11"/>
          <p:cNvSpPr>
            <a:spLocks noChangeArrowheads="1"/>
          </p:cNvSpPr>
          <p:nvPr/>
        </p:nvSpPr>
        <p:spPr bwMode="auto">
          <a:xfrm>
            <a:off x="2692401" y="3778251"/>
            <a:ext cx="2570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sz="2000">
                <a:cs typeface="Arial" panose="020B0604020202020204" pitchFamily="34" charset="0"/>
              </a:rPr>
              <a:t>Multimedia Keyboard</a:t>
            </a:r>
          </a:p>
        </p:txBody>
      </p:sp>
      <p:pic>
        <p:nvPicPr>
          <p:cNvPr id="15371" name="Picture 12" descr="D:\img\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62201"/>
            <a:ext cx="22479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13" descr="D:\img\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259264"/>
            <a:ext cx="1468438"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4" descr="D:\img\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1" y="4505326"/>
            <a:ext cx="29813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7545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DC2F-A8A4-4583-AFBB-AFB45F8C66CB}"/>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A25B50BA-4EE1-4B3D-B652-505C454414BE}"/>
              </a:ext>
            </a:extLst>
          </p:cNvPr>
          <p:cNvPicPr>
            <a:picLocks noGrp="1" noChangeAspect="1"/>
          </p:cNvPicPr>
          <p:nvPr>
            <p:ph idx="1"/>
          </p:nvPr>
        </p:nvPicPr>
        <p:blipFill>
          <a:blip r:embed="rId2"/>
          <a:stretch>
            <a:fillRect/>
          </a:stretch>
        </p:blipFill>
        <p:spPr>
          <a:xfrm>
            <a:off x="3605981" y="2642236"/>
            <a:ext cx="7162800" cy="4114800"/>
          </a:xfrm>
          <a:prstGeom prst="rect">
            <a:avLst/>
          </a:prstGeom>
        </p:spPr>
      </p:pic>
      <p:sp>
        <p:nvSpPr>
          <p:cNvPr id="5" name="TextBox 4">
            <a:extLst>
              <a:ext uri="{FF2B5EF4-FFF2-40B4-BE49-F238E27FC236}">
                <a16:creationId xmlns:a16="http://schemas.microsoft.com/office/drawing/2014/main" id="{3D8A3031-6DCF-4551-B75C-1B15BFF64A05}"/>
              </a:ext>
            </a:extLst>
          </p:cNvPr>
          <p:cNvSpPr txBox="1"/>
          <p:nvPr/>
        </p:nvSpPr>
        <p:spPr>
          <a:xfrm>
            <a:off x="838200" y="681037"/>
            <a:ext cx="6098458" cy="1477328"/>
          </a:xfrm>
          <a:prstGeom prst="rect">
            <a:avLst/>
          </a:prstGeom>
          <a:noFill/>
        </p:spPr>
        <p:txBody>
          <a:bodyPr wrap="square">
            <a:spAutoFit/>
          </a:bodyPr>
          <a:lstStyle/>
          <a:p>
            <a:pPr algn="l" fontAlgn="base"/>
            <a:r>
              <a:rPr lang="en-US" b="1" i="0" u="sng" dirty="0">
                <a:solidFill>
                  <a:srgbClr val="303030"/>
                </a:solidFill>
                <a:effectLst/>
                <a:latin typeface="roboto condensed" panose="02000000000000000000" pitchFamily="2" charset="0"/>
              </a:rPr>
              <a:t>Step-03:</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Suppose the current point is (</a:t>
            </a:r>
            <a:r>
              <a:rPr lang="en-US" b="0" i="0" dirty="0" err="1">
                <a:solidFill>
                  <a:srgbClr val="303030"/>
                </a:solidFill>
                <a:effectLst/>
                <a:latin typeface="Arimo" panose="020B0604020202020204" pitchFamily="34" charset="0"/>
              </a:rPr>
              <a:t>X</a:t>
            </a:r>
            <a:r>
              <a:rPr lang="en-US" b="0" i="0" baseline="-25000" dirty="0" err="1">
                <a:solidFill>
                  <a:srgbClr val="303030"/>
                </a:solidFill>
                <a:effectLst/>
                <a:latin typeface="Arimo" panose="020B0604020202020204" pitchFamily="34" charset="0"/>
              </a:rPr>
              <a:t>p</a:t>
            </a:r>
            <a:r>
              <a:rPr lang="en-US" b="0" i="0" dirty="0">
                <a:solidFill>
                  <a:srgbClr val="303030"/>
                </a:solidFill>
                <a:effectLst/>
                <a:latin typeface="Arimo" panose="020B0604020202020204" pitchFamily="34" charset="0"/>
              </a:rPr>
              <a:t>, </a:t>
            </a:r>
            <a:r>
              <a:rPr lang="en-US" b="0" i="0" dirty="0" err="1">
                <a:solidFill>
                  <a:srgbClr val="303030"/>
                </a:solidFill>
                <a:effectLst/>
                <a:latin typeface="Arimo" panose="020B0604020202020204" pitchFamily="34" charset="0"/>
              </a:rPr>
              <a:t>Y</a:t>
            </a:r>
            <a:r>
              <a:rPr lang="en-US" b="0" i="0" baseline="-25000" dirty="0" err="1">
                <a:solidFill>
                  <a:srgbClr val="303030"/>
                </a:solidFill>
                <a:effectLst/>
                <a:latin typeface="Arimo" panose="020B0604020202020204" pitchFamily="34" charset="0"/>
              </a:rPr>
              <a:t>p</a:t>
            </a:r>
            <a:r>
              <a:rPr lang="en-US" b="0" i="0" dirty="0">
                <a:solidFill>
                  <a:srgbClr val="303030"/>
                </a:solidFill>
                <a:effectLst/>
                <a:latin typeface="Arimo" panose="020B0604020202020204" pitchFamily="34" charset="0"/>
              </a:rPr>
              <a:t>) and the next point is (X</a:t>
            </a:r>
            <a:r>
              <a:rPr lang="en-US" b="0" i="0" baseline="-25000" dirty="0">
                <a:solidFill>
                  <a:srgbClr val="303030"/>
                </a:solidFill>
                <a:effectLst/>
                <a:latin typeface="Arimo" panose="020B0604020202020204" pitchFamily="34" charset="0"/>
              </a:rPr>
              <a:t>p+1</a:t>
            </a:r>
            <a:r>
              <a:rPr lang="en-US" b="0" i="0" dirty="0">
                <a:solidFill>
                  <a:srgbClr val="303030"/>
                </a:solidFill>
                <a:effectLst/>
                <a:latin typeface="Arimo" panose="020B0604020202020204" pitchFamily="34" charset="0"/>
              </a:rPr>
              <a:t>, Y</a:t>
            </a:r>
            <a:r>
              <a:rPr lang="en-US" b="0" i="0" baseline="-25000" dirty="0">
                <a:solidFill>
                  <a:srgbClr val="303030"/>
                </a:solidFill>
                <a:effectLst/>
                <a:latin typeface="Arimo" panose="020B0604020202020204" pitchFamily="34" charset="0"/>
              </a:rPr>
              <a:t>p+1</a:t>
            </a:r>
            <a:r>
              <a:rPr lang="en-US" b="0" i="0" dirty="0">
                <a:solidFill>
                  <a:srgbClr val="303030"/>
                </a:solidFill>
                <a:effectLst/>
                <a:latin typeface="Arimo" panose="020B0604020202020204" pitchFamily="34" charset="0"/>
              </a:rPr>
              <a:t>).</a:t>
            </a:r>
          </a:p>
          <a:p>
            <a:pPr algn="l" fontAlgn="base"/>
            <a:r>
              <a:rPr lang="en-US" b="0" i="0" dirty="0">
                <a:solidFill>
                  <a:srgbClr val="303030"/>
                </a:solidFill>
                <a:effectLst/>
                <a:latin typeface="Arimo" panose="020B0604020202020204" pitchFamily="34" charset="0"/>
              </a:rPr>
              <a:t>Find the next point by following the below three cases-</a:t>
            </a:r>
          </a:p>
        </p:txBody>
      </p:sp>
    </p:spTree>
    <p:extLst>
      <p:ext uri="{BB962C8B-B14F-4D97-AF65-F5344CB8AC3E}">
        <p14:creationId xmlns:p14="http://schemas.microsoft.com/office/powerpoint/2010/main" val="2420526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C9200-987F-4E92-A73E-E5F3D76FCA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F66453-804C-419B-8107-69A09927E071}"/>
              </a:ext>
            </a:extLst>
          </p:cNvPr>
          <p:cNvSpPr>
            <a:spLocks noGrp="1"/>
          </p:cNvSpPr>
          <p:nvPr>
            <p:ph idx="1"/>
          </p:nvPr>
        </p:nvSpPr>
        <p:spPr/>
        <p:txBody>
          <a:bodyPr/>
          <a:lstStyle/>
          <a:p>
            <a:endParaRPr lang="en-IN"/>
          </a:p>
        </p:txBody>
      </p:sp>
      <p:sp>
        <p:nvSpPr>
          <p:cNvPr id="5" name="TextBox 4">
            <a:extLst>
              <a:ext uri="{FF2B5EF4-FFF2-40B4-BE49-F238E27FC236}">
                <a16:creationId xmlns:a16="http://schemas.microsoft.com/office/drawing/2014/main" id="{86EEECFD-F4EC-4B06-A787-C823B02D16EB}"/>
              </a:ext>
            </a:extLst>
          </p:cNvPr>
          <p:cNvSpPr txBox="1"/>
          <p:nvPr/>
        </p:nvSpPr>
        <p:spPr>
          <a:xfrm>
            <a:off x="1028700" y="1951672"/>
            <a:ext cx="6098458" cy="1477328"/>
          </a:xfrm>
          <a:prstGeom prst="rect">
            <a:avLst/>
          </a:prstGeom>
          <a:noFill/>
        </p:spPr>
        <p:txBody>
          <a:bodyPr wrap="square">
            <a:spAutoFit/>
          </a:bodyPr>
          <a:lstStyle/>
          <a:p>
            <a:pPr algn="l" fontAlgn="base"/>
            <a:r>
              <a:rPr lang="en-US" b="1" i="0" u="sng" dirty="0">
                <a:solidFill>
                  <a:srgbClr val="303030"/>
                </a:solidFill>
                <a:effectLst/>
                <a:latin typeface="roboto condensed" panose="02000000000000000000" pitchFamily="2" charset="0"/>
              </a:rPr>
              <a:t>Step-04:</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Keep repeating Step-03 until the end point is reached or the number of generated new points (including the starting and ending points) equals to the steps count.</a:t>
            </a:r>
          </a:p>
        </p:txBody>
      </p:sp>
    </p:spTree>
    <p:extLst>
      <p:ext uri="{BB962C8B-B14F-4D97-AF65-F5344CB8AC3E}">
        <p14:creationId xmlns:p14="http://schemas.microsoft.com/office/powerpoint/2010/main" val="4154417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D616C-026D-411C-AB6C-DACF88E4F1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A3D7EF6-2644-4B2B-9B50-B02F649820CE}"/>
              </a:ext>
            </a:extLst>
          </p:cNvPr>
          <p:cNvSpPr>
            <a:spLocks noGrp="1"/>
          </p:cNvSpPr>
          <p:nvPr>
            <p:ph idx="1"/>
          </p:nvPr>
        </p:nvSpPr>
        <p:spPr>
          <a:xfrm>
            <a:off x="439993" y="689999"/>
            <a:ext cx="4146755" cy="4351338"/>
          </a:xfrm>
        </p:spPr>
        <p:txBody>
          <a:bodyPr>
            <a:noAutofit/>
          </a:bodyPr>
          <a:lstStyle/>
          <a:p>
            <a:r>
              <a:rPr lang="en-IN" sz="2000" dirty="0"/>
              <a:t>Step1: Start Algorithm</a:t>
            </a:r>
          </a:p>
          <a:p>
            <a:endParaRPr lang="en-IN" sz="2000" dirty="0"/>
          </a:p>
          <a:p>
            <a:r>
              <a:rPr lang="en-IN" sz="2000" dirty="0"/>
              <a:t>Step2: Declare x1,y1,x2,y2,dx,dy,x,y as integer variables.</a:t>
            </a:r>
          </a:p>
          <a:p>
            <a:endParaRPr lang="en-IN" sz="2000" dirty="0"/>
          </a:p>
          <a:p>
            <a:r>
              <a:rPr lang="en-IN" sz="2000" dirty="0"/>
              <a:t>Step3: Enter value of x1,y1,x2,y2.</a:t>
            </a:r>
          </a:p>
          <a:p>
            <a:endParaRPr lang="en-IN" sz="2000" dirty="0"/>
          </a:p>
          <a:p>
            <a:r>
              <a:rPr lang="en-IN" sz="2000" dirty="0"/>
              <a:t>Step4: Calculate dx = x2-x1</a:t>
            </a:r>
          </a:p>
          <a:p>
            <a:endParaRPr lang="en-IN" sz="2000" dirty="0"/>
          </a:p>
          <a:p>
            <a:r>
              <a:rPr lang="en-IN" sz="2000" dirty="0"/>
              <a:t>Step5: Calculate </a:t>
            </a:r>
            <a:r>
              <a:rPr lang="en-IN" sz="2000" dirty="0" err="1"/>
              <a:t>dy</a:t>
            </a:r>
            <a:r>
              <a:rPr lang="en-IN" sz="2000" dirty="0"/>
              <a:t> = y2-y1</a:t>
            </a:r>
          </a:p>
          <a:p>
            <a:endParaRPr lang="en-IN" sz="2000" dirty="0"/>
          </a:p>
          <a:p>
            <a:r>
              <a:rPr lang="en-IN" sz="2000" dirty="0"/>
              <a:t>Step6: If ABS (dx) &gt; ABS (</a:t>
            </a:r>
            <a:r>
              <a:rPr lang="en-IN" sz="2000" dirty="0" err="1"/>
              <a:t>dy</a:t>
            </a:r>
            <a:r>
              <a:rPr lang="en-IN" sz="2000" dirty="0"/>
              <a:t>)</a:t>
            </a:r>
          </a:p>
          <a:p>
            <a:r>
              <a:rPr lang="en-IN" sz="2000" dirty="0"/>
              <a:t>            Then step = abs (dx)</a:t>
            </a:r>
          </a:p>
          <a:p>
            <a:r>
              <a:rPr lang="en-IN" sz="2000" dirty="0"/>
              <a:t>            Else</a:t>
            </a:r>
          </a:p>
          <a:p>
            <a:endParaRPr lang="en-IN" sz="2000" dirty="0"/>
          </a:p>
        </p:txBody>
      </p:sp>
      <p:sp>
        <p:nvSpPr>
          <p:cNvPr id="5" name="TextBox 4">
            <a:extLst>
              <a:ext uri="{FF2B5EF4-FFF2-40B4-BE49-F238E27FC236}">
                <a16:creationId xmlns:a16="http://schemas.microsoft.com/office/drawing/2014/main" id="{C4B1DA25-3D0D-4A7F-BD9C-58527B3DA29A}"/>
              </a:ext>
            </a:extLst>
          </p:cNvPr>
          <p:cNvSpPr txBox="1"/>
          <p:nvPr/>
        </p:nvSpPr>
        <p:spPr>
          <a:xfrm>
            <a:off x="5653549" y="880509"/>
            <a:ext cx="6098458" cy="4401205"/>
          </a:xfrm>
          <a:prstGeom prst="rect">
            <a:avLst/>
          </a:prstGeom>
          <a:noFill/>
        </p:spPr>
        <p:txBody>
          <a:bodyPr wrap="square">
            <a:spAutoFit/>
          </a:bodyPr>
          <a:lstStyle/>
          <a:p>
            <a:r>
              <a:rPr lang="en-IN" sz="2000" dirty="0"/>
              <a:t>Step7: </a:t>
            </a:r>
            <a:r>
              <a:rPr lang="en-IN" sz="2000" dirty="0" err="1"/>
              <a:t>xinc</a:t>
            </a:r>
            <a:r>
              <a:rPr lang="en-IN" sz="2000" dirty="0"/>
              <a:t>=dx/step</a:t>
            </a:r>
          </a:p>
          <a:p>
            <a:r>
              <a:rPr lang="en-IN" sz="2000" dirty="0"/>
              <a:t>            </a:t>
            </a:r>
            <a:r>
              <a:rPr lang="en-IN" sz="2000" dirty="0" err="1"/>
              <a:t>yinc</a:t>
            </a:r>
            <a:r>
              <a:rPr lang="en-IN" sz="2000" dirty="0"/>
              <a:t>=</a:t>
            </a:r>
            <a:r>
              <a:rPr lang="en-IN" sz="2000" dirty="0" err="1"/>
              <a:t>dy</a:t>
            </a:r>
            <a:r>
              <a:rPr lang="en-IN" sz="2000" dirty="0"/>
              <a:t>/step</a:t>
            </a:r>
          </a:p>
          <a:p>
            <a:r>
              <a:rPr lang="en-IN" sz="2000" dirty="0"/>
              <a:t>            assign x = x1</a:t>
            </a:r>
          </a:p>
          <a:p>
            <a:r>
              <a:rPr lang="en-IN" sz="2000" dirty="0"/>
              <a:t>            assign y = y1</a:t>
            </a:r>
          </a:p>
          <a:p>
            <a:endParaRPr lang="en-IN" sz="2000" dirty="0"/>
          </a:p>
          <a:p>
            <a:r>
              <a:rPr lang="en-IN" sz="2000" dirty="0"/>
              <a:t>Step8: Set pixel (x, y)</a:t>
            </a:r>
          </a:p>
          <a:p>
            <a:endParaRPr lang="en-IN" sz="2000" dirty="0"/>
          </a:p>
          <a:p>
            <a:r>
              <a:rPr lang="en-IN" sz="2000" dirty="0"/>
              <a:t>Step9: x = x + </a:t>
            </a:r>
            <a:r>
              <a:rPr lang="en-IN" sz="2000" dirty="0" err="1"/>
              <a:t>xinc</a:t>
            </a:r>
            <a:endParaRPr lang="en-IN" sz="2000" dirty="0"/>
          </a:p>
          <a:p>
            <a:r>
              <a:rPr lang="en-IN" sz="2000" dirty="0"/>
              <a:t>            y = y + </a:t>
            </a:r>
            <a:r>
              <a:rPr lang="en-IN" sz="2000" dirty="0" err="1"/>
              <a:t>yinc</a:t>
            </a:r>
            <a:endParaRPr lang="en-IN" sz="2000" dirty="0"/>
          </a:p>
          <a:p>
            <a:r>
              <a:rPr lang="en-IN" sz="2000" dirty="0"/>
              <a:t>            Set pixels (Round (x), Round (y))</a:t>
            </a:r>
          </a:p>
          <a:p>
            <a:endParaRPr lang="en-IN" sz="2000" dirty="0"/>
          </a:p>
          <a:p>
            <a:r>
              <a:rPr lang="en-IN" sz="2000" dirty="0"/>
              <a:t>Step10: Repeat step 9 until x = x2</a:t>
            </a:r>
          </a:p>
          <a:p>
            <a:endParaRPr lang="en-IN" sz="2000" dirty="0"/>
          </a:p>
          <a:p>
            <a:r>
              <a:rPr lang="en-IN" sz="2000" dirty="0"/>
              <a:t>Step11: End Algorithm</a:t>
            </a:r>
          </a:p>
        </p:txBody>
      </p:sp>
    </p:spTree>
    <p:extLst>
      <p:ext uri="{BB962C8B-B14F-4D97-AF65-F5344CB8AC3E}">
        <p14:creationId xmlns:p14="http://schemas.microsoft.com/office/powerpoint/2010/main" val="90926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a:xfrm>
            <a:off x="2590800" y="914400"/>
            <a:ext cx="7772400" cy="5302250"/>
          </a:xfrm>
        </p:spPr>
        <p:txBody>
          <a:bodyPr/>
          <a:lstStyle/>
          <a:p>
            <a:pPr marL="609600" indent="-609600">
              <a:buNone/>
            </a:pPr>
            <a:r>
              <a:rPr lang="en-US" altLang="en-US" u="sng"/>
              <a:t>Limitations of DDA</a:t>
            </a:r>
            <a:r>
              <a:rPr lang="en-US" altLang="en-US"/>
              <a:t>:</a:t>
            </a:r>
          </a:p>
          <a:p>
            <a:pPr marL="609600" indent="-609600">
              <a:buFont typeface="Wingdings" panose="05000000000000000000" pitchFamily="2" charset="2"/>
              <a:buAutoNum type="arabicParenBoth"/>
            </a:pPr>
            <a:r>
              <a:rPr lang="en-US" altLang="en-US"/>
              <a:t>The rounding operation &amp; floating point arithmetic are time consuming procedures.</a:t>
            </a:r>
          </a:p>
          <a:p>
            <a:pPr marL="609600" indent="-609600">
              <a:buFont typeface="Wingdings" panose="05000000000000000000" pitchFamily="2" charset="2"/>
              <a:buAutoNum type="arabicParenBoth"/>
            </a:pPr>
            <a:r>
              <a:rPr lang="en-US" altLang="en-US"/>
              <a:t>Round-off error can cause the calculated pixel position to drift away from the true line path for long line segment. </a:t>
            </a:r>
          </a:p>
        </p:txBody>
      </p:sp>
    </p:spTree>
    <p:extLst>
      <p:ext uri="{BB962C8B-B14F-4D97-AF65-F5344CB8AC3E}">
        <p14:creationId xmlns:p14="http://schemas.microsoft.com/office/powerpoint/2010/main" val="2637631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624F-B6BA-4E87-B794-0EA04EFB4CB5}"/>
              </a:ext>
            </a:extLst>
          </p:cNvPr>
          <p:cNvSpPr>
            <a:spLocks noGrp="1"/>
          </p:cNvSpPr>
          <p:nvPr>
            <p:ph type="title"/>
          </p:nvPr>
        </p:nvSpPr>
        <p:spPr/>
        <p:txBody>
          <a:bodyPr/>
          <a:lstStyle/>
          <a:p>
            <a:r>
              <a:rPr lang="en-IN" dirty="0" err="1"/>
              <a:t>Bresenham’s</a:t>
            </a:r>
            <a:r>
              <a:rPr lang="en-IN" dirty="0"/>
              <a:t> Line drawing Algorithm</a:t>
            </a:r>
          </a:p>
        </p:txBody>
      </p:sp>
      <p:sp>
        <p:nvSpPr>
          <p:cNvPr id="3" name="Content Placeholder 2">
            <a:extLst>
              <a:ext uri="{FF2B5EF4-FFF2-40B4-BE49-F238E27FC236}">
                <a16:creationId xmlns:a16="http://schemas.microsoft.com/office/drawing/2014/main" id="{5E825429-6CAE-450F-9483-A0C4D9267A74}"/>
              </a:ext>
            </a:extLst>
          </p:cNvPr>
          <p:cNvSpPr>
            <a:spLocks noGrp="1"/>
          </p:cNvSpPr>
          <p:nvPr>
            <p:ph idx="1"/>
          </p:nvPr>
        </p:nvSpPr>
        <p:spPr/>
        <p:txBody>
          <a:bodyPr>
            <a:normAutofit fontScale="92500" lnSpcReduction="10000"/>
          </a:bodyPr>
          <a:lstStyle/>
          <a:p>
            <a:pPr algn="just"/>
            <a:r>
              <a:rPr lang="en-US" dirty="0" err="1"/>
              <a:t>Bresenham's</a:t>
            </a:r>
            <a:r>
              <a:rPr lang="en-US" dirty="0"/>
              <a:t> line algorithm is a line drawing algorithm that determines the points of an n-dimensional raster that should be selected in order to form a close approximation to a straight line between two points. </a:t>
            </a:r>
          </a:p>
          <a:p>
            <a:pPr algn="just"/>
            <a:r>
              <a:rPr lang="en-US" dirty="0"/>
              <a:t>It is commonly used to draw line primitives in a bitmap image (e.g. on a computer screen), as it uses only integer addition, subtraction and bit shifting, all of which are very cheap operations in standard computer architectures. </a:t>
            </a:r>
          </a:p>
          <a:p>
            <a:pPr algn="just"/>
            <a:r>
              <a:rPr lang="en-US" dirty="0"/>
              <a:t>It is an incremental error algorithm. </a:t>
            </a:r>
          </a:p>
          <a:p>
            <a:pPr algn="just"/>
            <a:r>
              <a:rPr lang="en-US" dirty="0"/>
              <a:t>It is one of the earliest algorithms developed in the field of computer graphics. </a:t>
            </a:r>
          </a:p>
          <a:p>
            <a:pPr algn="just"/>
            <a:r>
              <a:rPr lang="en-US" dirty="0"/>
              <a:t>An extension to the original algorithm may be used for drawing circles.</a:t>
            </a:r>
            <a:endParaRPr lang="en-IN" dirty="0"/>
          </a:p>
        </p:txBody>
      </p:sp>
    </p:spTree>
    <p:extLst>
      <p:ext uri="{BB962C8B-B14F-4D97-AF65-F5344CB8AC3E}">
        <p14:creationId xmlns:p14="http://schemas.microsoft.com/office/powerpoint/2010/main" val="2141809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CDFE0-33AD-4D2D-A755-13D2551FE053}"/>
              </a:ext>
            </a:extLst>
          </p:cNvPr>
          <p:cNvSpPr>
            <a:spLocks noGrp="1"/>
          </p:cNvSpPr>
          <p:nvPr>
            <p:ph idx="1"/>
          </p:nvPr>
        </p:nvSpPr>
        <p:spPr>
          <a:xfrm>
            <a:off x="159774" y="291792"/>
            <a:ext cx="4515465" cy="6123755"/>
          </a:xfrm>
        </p:spPr>
        <p:txBody>
          <a:bodyPr>
            <a:normAutofit fontScale="55000" lnSpcReduction="20000"/>
          </a:bodyPr>
          <a:lstStyle/>
          <a:p>
            <a:pPr algn="l" fontAlgn="base"/>
            <a:r>
              <a:rPr lang="en-US" b="1" i="0" u="sng" dirty="0">
                <a:solidFill>
                  <a:srgbClr val="303030"/>
                </a:solidFill>
                <a:effectLst/>
                <a:latin typeface="roboto condensed" panose="02000000000000000000" pitchFamily="2" charset="0"/>
              </a:rPr>
              <a:t>Procedure-</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Given-</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Starting coordinates = (X</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Y</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Ending coordinates = (</a:t>
            </a:r>
            <a:r>
              <a:rPr lang="en-US" b="0" i="0" dirty="0" err="1">
                <a:solidFill>
                  <a:srgbClr val="303030"/>
                </a:solidFill>
                <a:effectLst/>
                <a:latin typeface="Arimo" panose="020B0604020202020204" pitchFamily="34" charset="0"/>
              </a:rPr>
              <a:t>X</a:t>
            </a:r>
            <a:r>
              <a:rPr lang="en-US" b="0" i="0" baseline="-25000" dirty="0" err="1">
                <a:solidFill>
                  <a:srgbClr val="303030"/>
                </a:solidFill>
                <a:effectLst/>
                <a:latin typeface="Arimo" panose="020B0604020202020204" pitchFamily="34" charset="0"/>
              </a:rPr>
              <a:t>n</a:t>
            </a:r>
            <a:r>
              <a:rPr lang="en-US" b="0" i="0" dirty="0">
                <a:solidFill>
                  <a:srgbClr val="303030"/>
                </a:solidFill>
                <a:effectLst/>
                <a:latin typeface="Arimo" panose="020B0604020202020204" pitchFamily="34" charset="0"/>
              </a:rPr>
              <a:t>, </a:t>
            </a:r>
            <a:r>
              <a:rPr lang="en-US" b="0" i="0" dirty="0" err="1">
                <a:solidFill>
                  <a:srgbClr val="303030"/>
                </a:solidFill>
                <a:effectLst/>
                <a:latin typeface="Arimo" panose="020B0604020202020204" pitchFamily="34" charset="0"/>
              </a:rPr>
              <a:t>Y</a:t>
            </a:r>
            <a:r>
              <a:rPr lang="en-US" b="0" i="0" baseline="-25000" dirty="0" err="1">
                <a:solidFill>
                  <a:srgbClr val="303030"/>
                </a:solidFill>
                <a:effectLst/>
                <a:latin typeface="Arimo" panose="020B0604020202020204" pitchFamily="34" charset="0"/>
              </a:rPr>
              <a:t>n</a:t>
            </a:r>
            <a:r>
              <a:rPr lang="en-US" b="0" i="0" dirty="0">
                <a:solidFill>
                  <a:srgbClr val="303030"/>
                </a:solidFill>
                <a:effectLst/>
                <a:latin typeface="Arimo" panose="020B0604020202020204" pitchFamily="34" charset="0"/>
              </a:rPr>
              <a:t>)</a:t>
            </a: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The points generation using </a:t>
            </a:r>
            <a:r>
              <a:rPr lang="en-US" b="0" i="0" dirty="0" err="1">
                <a:solidFill>
                  <a:srgbClr val="303030"/>
                </a:solidFill>
                <a:effectLst/>
                <a:latin typeface="Arimo" panose="020B0604020202020204" pitchFamily="34" charset="0"/>
              </a:rPr>
              <a:t>Bresenham</a:t>
            </a:r>
            <a:r>
              <a:rPr lang="en-US" b="0" i="0" dirty="0">
                <a:solidFill>
                  <a:srgbClr val="303030"/>
                </a:solidFill>
                <a:effectLst/>
                <a:latin typeface="Arimo" panose="020B0604020202020204" pitchFamily="34" charset="0"/>
              </a:rPr>
              <a:t> Line Drawing Algorithm involves the following steps-</a:t>
            </a:r>
          </a:p>
          <a:p>
            <a:pPr algn="l" fontAlgn="base"/>
            <a:r>
              <a:rPr lang="en-US" b="0" i="0" dirty="0">
                <a:solidFill>
                  <a:srgbClr val="303030"/>
                </a:solidFill>
                <a:effectLst/>
                <a:latin typeface="Arimo" panose="020B0604020202020204" pitchFamily="34" charset="0"/>
              </a:rPr>
              <a:t> </a:t>
            </a:r>
          </a:p>
          <a:p>
            <a:pPr algn="l" fontAlgn="base"/>
            <a:r>
              <a:rPr lang="en-US" b="1" i="0" u="sng" dirty="0">
                <a:solidFill>
                  <a:srgbClr val="303030"/>
                </a:solidFill>
                <a:effectLst/>
                <a:latin typeface="roboto condensed" panose="02000000000000000000" pitchFamily="2" charset="0"/>
              </a:rPr>
              <a:t>Step-01:</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Calculate ΔX and ΔY from the given input.</a:t>
            </a:r>
          </a:p>
          <a:p>
            <a:pPr algn="l" fontAlgn="base"/>
            <a:r>
              <a:rPr lang="en-US" b="0" i="0" dirty="0">
                <a:solidFill>
                  <a:srgbClr val="303030"/>
                </a:solidFill>
                <a:effectLst/>
                <a:latin typeface="Arimo" panose="020B0604020202020204" pitchFamily="34" charset="0"/>
              </a:rPr>
              <a:t>These parameters are calculated as-</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ΔX = </a:t>
            </a:r>
            <a:r>
              <a:rPr lang="en-US" b="0" i="0" dirty="0" err="1">
                <a:solidFill>
                  <a:srgbClr val="303030"/>
                </a:solidFill>
                <a:effectLst/>
                <a:latin typeface="Arimo" panose="020B0604020202020204" pitchFamily="34" charset="0"/>
              </a:rPr>
              <a:t>X</a:t>
            </a:r>
            <a:r>
              <a:rPr lang="en-US" b="0" i="0" baseline="-25000" dirty="0" err="1">
                <a:solidFill>
                  <a:srgbClr val="303030"/>
                </a:solidFill>
                <a:effectLst/>
                <a:latin typeface="Arimo" panose="020B0604020202020204" pitchFamily="34" charset="0"/>
              </a:rPr>
              <a:t>n</a:t>
            </a:r>
            <a:r>
              <a:rPr lang="en-US" b="0" i="0" dirty="0">
                <a:solidFill>
                  <a:srgbClr val="303030"/>
                </a:solidFill>
                <a:effectLst/>
                <a:latin typeface="Arimo" panose="020B0604020202020204" pitchFamily="34" charset="0"/>
              </a:rPr>
              <a:t> – X</a:t>
            </a:r>
            <a:r>
              <a:rPr lang="en-US" b="0" i="0" baseline="-25000" dirty="0">
                <a:solidFill>
                  <a:srgbClr val="303030"/>
                </a:solidFill>
                <a:effectLst/>
                <a:latin typeface="Arimo" panose="020B0604020202020204" pitchFamily="34" charset="0"/>
              </a:rPr>
              <a:t>0</a:t>
            </a:r>
            <a:endParaRPr lang="en-US" b="0" i="0" dirty="0">
              <a:solidFill>
                <a:srgbClr val="303030"/>
              </a:solidFill>
              <a:effectLst/>
              <a:latin typeface="Arimo" panose="020B0604020202020204" pitchFamily="34" charset="0"/>
            </a:endParaRP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ΔY =</a:t>
            </a:r>
            <a:r>
              <a:rPr lang="en-US" b="0" i="0" dirty="0" err="1">
                <a:solidFill>
                  <a:srgbClr val="303030"/>
                </a:solidFill>
                <a:effectLst/>
                <a:latin typeface="Arimo" panose="020B0604020202020204" pitchFamily="34" charset="0"/>
              </a:rPr>
              <a:t>Y</a:t>
            </a:r>
            <a:r>
              <a:rPr lang="en-US" b="0" i="0" baseline="-25000" dirty="0" err="1">
                <a:solidFill>
                  <a:srgbClr val="303030"/>
                </a:solidFill>
                <a:effectLst/>
                <a:latin typeface="Arimo" panose="020B0604020202020204" pitchFamily="34" charset="0"/>
              </a:rPr>
              <a:t>n</a:t>
            </a:r>
            <a:r>
              <a:rPr lang="en-US" b="0" i="0" dirty="0">
                <a:solidFill>
                  <a:srgbClr val="303030"/>
                </a:solidFill>
                <a:effectLst/>
                <a:latin typeface="Arimo" panose="020B0604020202020204" pitchFamily="34" charset="0"/>
              </a:rPr>
              <a:t> – Y</a:t>
            </a:r>
            <a:r>
              <a:rPr lang="en-US" b="0" i="0" baseline="-25000" dirty="0">
                <a:solidFill>
                  <a:srgbClr val="303030"/>
                </a:solidFill>
                <a:effectLst/>
                <a:latin typeface="Arimo" panose="020B0604020202020204" pitchFamily="34" charset="0"/>
              </a:rPr>
              <a:t>0</a:t>
            </a:r>
          </a:p>
          <a:p>
            <a:pPr algn="l" fontAlgn="base">
              <a:buFont typeface="Arial" panose="020B0604020202020204" pitchFamily="34" charset="0"/>
              <a:buChar char="•"/>
            </a:pPr>
            <a:endParaRPr lang="en-US" baseline="-25000" dirty="0">
              <a:solidFill>
                <a:srgbClr val="303030"/>
              </a:solidFill>
              <a:latin typeface="Arimo" panose="020B0604020202020204" pitchFamily="34" charset="0"/>
            </a:endParaRP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Step-02:</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 Calculate the decision parameter Pk.</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It is calculated as-</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Pk = 2ΔY – ΔX</a:t>
            </a:r>
          </a:p>
          <a:p>
            <a:endParaRPr lang="en-IN" dirty="0"/>
          </a:p>
        </p:txBody>
      </p:sp>
      <p:sp>
        <p:nvSpPr>
          <p:cNvPr id="6" name="TextBox 5">
            <a:extLst>
              <a:ext uri="{FF2B5EF4-FFF2-40B4-BE49-F238E27FC236}">
                <a16:creationId xmlns:a16="http://schemas.microsoft.com/office/drawing/2014/main" id="{F61B5A7D-15D9-43D8-ABAA-3A71B4239D76}"/>
              </a:ext>
            </a:extLst>
          </p:cNvPr>
          <p:cNvSpPr txBox="1"/>
          <p:nvPr/>
        </p:nvSpPr>
        <p:spPr>
          <a:xfrm>
            <a:off x="4951771" y="139542"/>
            <a:ext cx="6098458" cy="2585323"/>
          </a:xfrm>
          <a:prstGeom prst="rect">
            <a:avLst/>
          </a:prstGeom>
          <a:noFill/>
        </p:spPr>
        <p:txBody>
          <a:bodyPr wrap="square">
            <a:spAutoFit/>
          </a:bodyPr>
          <a:lstStyle/>
          <a:p>
            <a:r>
              <a:rPr lang="en-US" b="1" dirty="0"/>
              <a:t>Step-03:</a:t>
            </a:r>
          </a:p>
          <a:p>
            <a:r>
              <a:rPr lang="en-US" dirty="0"/>
              <a:t> </a:t>
            </a:r>
          </a:p>
          <a:p>
            <a:r>
              <a:rPr lang="en-US" dirty="0"/>
              <a:t>Suppose the current point is (</a:t>
            </a:r>
            <a:r>
              <a:rPr lang="en-US" dirty="0" err="1"/>
              <a:t>Xk</a:t>
            </a:r>
            <a:r>
              <a:rPr lang="en-US" dirty="0"/>
              <a:t>, </a:t>
            </a:r>
            <a:r>
              <a:rPr lang="en-US" dirty="0" err="1"/>
              <a:t>Yk</a:t>
            </a:r>
            <a:r>
              <a:rPr lang="en-US" dirty="0"/>
              <a:t>) and the next point is (Xk+1, Yk+1).</a:t>
            </a:r>
          </a:p>
          <a:p>
            <a:endParaRPr lang="en-US" dirty="0"/>
          </a:p>
          <a:p>
            <a:r>
              <a:rPr lang="en-US" dirty="0"/>
              <a:t>Find the next point depending on the value of decision parameter Pk.</a:t>
            </a:r>
          </a:p>
          <a:p>
            <a:endParaRPr lang="en-US" dirty="0"/>
          </a:p>
          <a:p>
            <a:r>
              <a:rPr lang="en-US" dirty="0"/>
              <a:t>Follow the below two cases-</a:t>
            </a:r>
            <a:endParaRPr lang="en-IN" dirty="0"/>
          </a:p>
        </p:txBody>
      </p:sp>
      <p:pic>
        <p:nvPicPr>
          <p:cNvPr id="7" name="Picture 6">
            <a:extLst>
              <a:ext uri="{FF2B5EF4-FFF2-40B4-BE49-F238E27FC236}">
                <a16:creationId xmlns:a16="http://schemas.microsoft.com/office/drawing/2014/main" id="{7B80257F-8ACC-4E02-8607-AD455A75CBCB}"/>
              </a:ext>
            </a:extLst>
          </p:cNvPr>
          <p:cNvPicPr>
            <a:picLocks noChangeAspect="1"/>
          </p:cNvPicPr>
          <p:nvPr/>
        </p:nvPicPr>
        <p:blipFill>
          <a:blip r:embed="rId2"/>
          <a:stretch>
            <a:fillRect/>
          </a:stretch>
        </p:blipFill>
        <p:spPr>
          <a:xfrm>
            <a:off x="4657725" y="2480548"/>
            <a:ext cx="6686550" cy="3305175"/>
          </a:xfrm>
          <a:prstGeom prst="rect">
            <a:avLst/>
          </a:prstGeom>
        </p:spPr>
      </p:pic>
      <p:sp>
        <p:nvSpPr>
          <p:cNvPr id="9" name="TextBox 8">
            <a:extLst>
              <a:ext uri="{FF2B5EF4-FFF2-40B4-BE49-F238E27FC236}">
                <a16:creationId xmlns:a16="http://schemas.microsoft.com/office/drawing/2014/main" id="{932F5C16-3764-42B2-A3A6-A195153379E6}"/>
              </a:ext>
            </a:extLst>
          </p:cNvPr>
          <p:cNvSpPr txBox="1"/>
          <p:nvPr/>
        </p:nvSpPr>
        <p:spPr>
          <a:xfrm>
            <a:off x="4951771" y="5241130"/>
            <a:ext cx="6098458" cy="1477328"/>
          </a:xfrm>
          <a:prstGeom prst="rect">
            <a:avLst/>
          </a:prstGeom>
          <a:noFill/>
        </p:spPr>
        <p:txBody>
          <a:bodyPr wrap="square">
            <a:spAutoFit/>
          </a:bodyPr>
          <a:lstStyle/>
          <a:p>
            <a:r>
              <a:rPr lang="en-US" b="1" dirty="0"/>
              <a:t>Step-04:</a:t>
            </a:r>
          </a:p>
          <a:p>
            <a:r>
              <a:rPr lang="en-US" dirty="0"/>
              <a:t> </a:t>
            </a:r>
          </a:p>
          <a:p>
            <a:endParaRPr lang="en-US" dirty="0"/>
          </a:p>
          <a:p>
            <a:r>
              <a:rPr lang="en-US" dirty="0"/>
              <a:t>Keep repeating Step-03 until the end point is reached or number of iterations equals to (ΔX-1) times.</a:t>
            </a:r>
            <a:endParaRPr lang="en-IN" dirty="0"/>
          </a:p>
        </p:txBody>
      </p:sp>
    </p:spTree>
    <p:extLst>
      <p:ext uri="{BB962C8B-B14F-4D97-AF65-F5344CB8AC3E}">
        <p14:creationId xmlns:p14="http://schemas.microsoft.com/office/powerpoint/2010/main" val="3806335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233553-C4DE-4E9E-9A23-76F14776F72A}"/>
              </a:ext>
            </a:extLst>
          </p:cNvPr>
          <p:cNvSpPr txBox="1"/>
          <p:nvPr/>
        </p:nvSpPr>
        <p:spPr>
          <a:xfrm>
            <a:off x="0" y="-95865"/>
            <a:ext cx="6823589" cy="7294305"/>
          </a:xfrm>
          <a:prstGeom prst="rect">
            <a:avLst/>
          </a:prstGeom>
          <a:noFill/>
        </p:spPr>
        <p:txBody>
          <a:bodyPr wrap="square">
            <a:spAutoFit/>
          </a:bodyPr>
          <a:lstStyle/>
          <a:p>
            <a:r>
              <a:rPr lang="en-US" dirty="0" err="1"/>
              <a:t>Bresenham's</a:t>
            </a:r>
            <a:r>
              <a:rPr lang="en-US" dirty="0"/>
              <a:t> Line Algorithm:</a:t>
            </a:r>
          </a:p>
          <a:p>
            <a:r>
              <a:rPr lang="en-US" dirty="0"/>
              <a:t>Step1: Start Algorithm</a:t>
            </a:r>
          </a:p>
          <a:p>
            <a:endParaRPr lang="en-US" dirty="0"/>
          </a:p>
          <a:p>
            <a:r>
              <a:rPr lang="en-US" dirty="0"/>
              <a:t>Step2: Declare variable x1,x2,y1,y2,d,i1,i2,dx,dy</a:t>
            </a:r>
          </a:p>
          <a:p>
            <a:endParaRPr lang="en-US" dirty="0"/>
          </a:p>
          <a:p>
            <a:r>
              <a:rPr lang="en-US" dirty="0"/>
              <a:t>Step3: Enter value of x1,y1,x2,y2</a:t>
            </a:r>
          </a:p>
          <a:p>
            <a:r>
              <a:rPr lang="en-US" dirty="0"/>
              <a:t>                Where x1,y1are coordinates of starting point</a:t>
            </a:r>
          </a:p>
          <a:p>
            <a:r>
              <a:rPr lang="en-US" dirty="0"/>
              <a:t>                And x2,y2 are coordinates of Ending point</a:t>
            </a:r>
          </a:p>
          <a:p>
            <a:endParaRPr lang="en-US" dirty="0"/>
          </a:p>
          <a:p>
            <a:r>
              <a:rPr lang="en-US" dirty="0"/>
              <a:t>Step4: Calculate dx = x2-x1</a:t>
            </a:r>
          </a:p>
          <a:p>
            <a:r>
              <a:rPr lang="en-US" dirty="0"/>
              <a:t>                Calculate </a:t>
            </a:r>
            <a:r>
              <a:rPr lang="en-US" dirty="0" err="1"/>
              <a:t>dy</a:t>
            </a:r>
            <a:r>
              <a:rPr lang="en-US" dirty="0"/>
              <a:t> = y2-y1</a:t>
            </a:r>
          </a:p>
          <a:p>
            <a:r>
              <a:rPr lang="en-US" dirty="0"/>
              <a:t>                Calculate i1=2*</a:t>
            </a:r>
            <a:r>
              <a:rPr lang="en-US" dirty="0" err="1"/>
              <a:t>dy</a:t>
            </a:r>
            <a:endParaRPr lang="en-US" dirty="0"/>
          </a:p>
          <a:p>
            <a:r>
              <a:rPr lang="en-US" dirty="0"/>
              <a:t>                Calculate i2=2*(</a:t>
            </a:r>
            <a:r>
              <a:rPr lang="en-US" dirty="0" err="1"/>
              <a:t>dy</a:t>
            </a:r>
            <a:r>
              <a:rPr lang="en-US" dirty="0"/>
              <a:t>-dx)</a:t>
            </a:r>
          </a:p>
          <a:p>
            <a:r>
              <a:rPr lang="en-US" dirty="0"/>
              <a:t>                Calculate d=i1-dx</a:t>
            </a:r>
          </a:p>
          <a:p>
            <a:endParaRPr lang="en-US" dirty="0"/>
          </a:p>
          <a:p>
            <a:r>
              <a:rPr lang="en-US" dirty="0"/>
              <a:t>Step5: Consider (x, y) as starting point and </a:t>
            </a:r>
            <a:r>
              <a:rPr lang="en-US" dirty="0" err="1"/>
              <a:t>xendas</a:t>
            </a:r>
            <a:r>
              <a:rPr lang="en-US" dirty="0"/>
              <a:t> maximum possible value of x.</a:t>
            </a:r>
          </a:p>
          <a:p>
            <a:r>
              <a:rPr lang="en-US" dirty="0"/>
              <a:t>                If dx &lt; 0</a:t>
            </a:r>
          </a:p>
          <a:p>
            <a:r>
              <a:rPr lang="en-US" dirty="0"/>
              <a:t>                        Then x = x2</a:t>
            </a:r>
          </a:p>
          <a:p>
            <a:r>
              <a:rPr lang="en-US" dirty="0"/>
              <a:t>                        y = y2</a:t>
            </a:r>
          </a:p>
          <a:p>
            <a:r>
              <a:rPr lang="en-US" dirty="0"/>
              <a:t>                          </a:t>
            </a:r>
            <a:r>
              <a:rPr lang="en-US" dirty="0" err="1"/>
              <a:t>xend</a:t>
            </a:r>
            <a:r>
              <a:rPr lang="en-US" dirty="0"/>
              <a:t>=x1</a:t>
            </a:r>
          </a:p>
          <a:p>
            <a:r>
              <a:rPr lang="en-US" dirty="0"/>
              <a:t>                If dx &gt; 0</a:t>
            </a:r>
          </a:p>
          <a:p>
            <a:r>
              <a:rPr lang="en-US" dirty="0"/>
              <a:t>                    Then x = x1</a:t>
            </a:r>
          </a:p>
          <a:p>
            <a:r>
              <a:rPr lang="en-US" dirty="0"/>
              <a:t>                y = y1</a:t>
            </a:r>
          </a:p>
          <a:p>
            <a:r>
              <a:rPr lang="en-US" dirty="0"/>
              <a:t>                        </a:t>
            </a:r>
            <a:r>
              <a:rPr lang="en-US" dirty="0" err="1"/>
              <a:t>xend</a:t>
            </a:r>
            <a:r>
              <a:rPr lang="en-US" dirty="0"/>
              <a:t>=x2</a:t>
            </a:r>
          </a:p>
          <a:p>
            <a:endParaRPr lang="en-US" dirty="0"/>
          </a:p>
        </p:txBody>
      </p:sp>
      <p:sp>
        <p:nvSpPr>
          <p:cNvPr id="7" name="TextBox 6">
            <a:extLst>
              <a:ext uri="{FF2B5EF4-FFF2-40B4-BE49-F238E27FC236}">
                <a16:creationId xmlns:a16="http://schemas.microsoft.com/office/drawing/2014/main" id="{0B5F7256-DBAF-4D99-8AA3-E490952FF67F}"/>
              </a:ext>
            </a:extLst>
          </p:cNvPr>
          <p:cNvSpPr txBox="1"/>
          <p:nvPr/>
        </p:nvSpPr>
        <p:spPr>
          <a:xfrm>
            <a:off x="6823589" y="244136"/>
            <a:ext cx="6127954"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Step6: Generate point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)coordinates.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Step7: Check if whole line is generated.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x &gt; =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xend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Step8: Calculate co-ordinates of the next pixel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d &lt;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Then d = d + i1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If d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Then d = d + i2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Increment y = y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Step9: Increment x = x + 1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Step10: Draw a point of latest (x, y) coordinates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Step11: Go to step 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Step12: End of Algorithm</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586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endParaRPr lang="en-GB" altLang="en-US" sz="3600" dirty="0"/>
          </a:p>
        </p:txBody>
      </p:sp>
      <p:sp>
        <p:nvSpPr>
          <p:cNvPr id="27651" name="Rectangle 3"/>
          <p:cNvSpPr>
            <a:spLocks noGrp="1" noChangeArrowheads="1"/>
          </p:cNvSpPr>
          <p:nvPr>
            <p:ph type="body" idx="1"/>
          </p:nvPr>
        </p:nvSpPr>
        <p:spPr/>
        <p:txBody>
          <a:bodyPr>
            <a:normAutofit lnSpcReduction="10000"/>
          </a:bodyPr>
          <a:lstStyle/>
          <a:p>
            <a:pPr algn="l" fontAlgn="base"/>
            <a:r>
              <a:rPr lang="en-US" b="1" i="0" u="sng" dirty="0">
                <a:solidFill>
                  <a:srgbClr val="303030"/>
                </a:solidFill>
                <a:effectLst/>
                <a:latin typeface="roboto condensed" panose="02000000000000000000" pitchFamily="2" charset="0"/>
              </a:rPr>
              <a:t>Advantages of </a:t>
            </a:r>
            <a:r>
              <a:rPr lang="en-US" b="1" i="0" u="sng" dirty="0" err="1">
                <a:solidFill>
                  <a:srgbClr val="303030"/>
                </a:solidFill>
                <a:effectLst/>
                <a:latin typeface="roboto condensed" panose="02000000000000000000" pitchFamily="2" charset="0"/>
              </a:rPr>
              <a:t>Bresenham</a:t>
            </a:r>
            <a:r>
              <a:rPr lang="en-US" b="1" i="0" u="sng" dirty="0">
                <a:solidFill>
                  <a:srgbClr val="303030"/>
                </a:solidFill>
                <a:effectLst/>
                <a:latin typeface="roboto condensed" panose="02000000000000000000" pitchFamily="2" charset="0"/>
              </a:rPr>
              <a:t> Line Drawing Algorithm-</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The advantages of </a:t>
            </a:r>
            <a:r>
              <a:rPr lang="en-US" b="0" i="0" dirty="0" err="1">
                <a:solidFill>
                  <a:srgbClr val="303030"/>
                </a:solidFill>
                <a:effectLst/>
                <a:latin typeface="Arimo" panose="020B0604020202020204" pitchFamily="34" charset="0"/>
              </a:rPr>
              <a:t>Bresenham</a:t>
            </a:r>
            <a:r>
              <a:rPr lang="en-US" b="0" i="0" dirty="0">
                <a:solidFill>
                  <a:srgbClr val="303030"/>
                </a:solidFill>
                <a:effectLst/>
                <a:latin typeface="Arimo" panose="020B0604020202020204" pitchFamily="34" charset="0"/>
              </a:rPr>
              <a:t> Line Drawing Algorithm are-</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It is easy to implement.</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It is fast and incremental.</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It executes fast but less faster than DDA Algorithm.</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The points generated by this algorithm are more accurate than DDA Algorithm.</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It uses fixed points only.</a:t>
            </a:r>
          </a:p>
          <a:p>
            <a:pPr marL="0" indent="0">
              <a:buNone/>
            </a:pPr>
            <a:endParaRPr lang="en-GB" altLang="en-US" dirty="0"/>
          </a:p>
        </p:txBody>
      </p:sp>
    </p:spTree>
    <p:extLst>
      <p:ext uri="{BB962C8B-B14F-4D97-AF65-F5344CB8AC3E}">
        <p14:creationId xmlns:p14="http://schemas.microsoft.com/office/powerpoint/2010/main" val="2666556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75E2-9274-46C1-8770-B2B64391CA61}"/>
              </a:ext>
            </a:extLst>
          </p:cNvPr>
          <p:cNvSpPr>
            <a:spLocks noGrp="1"/>
          </p:cNvSpPr>
          <p:nvPr>
            <p:ph type="title"/>
          </p:nvPr>
        </p:nvSpPr>
        <p:spPr/>
        <p:txBody>
          <a:bodyPr/>
          <a:lstStyle/>
          <a:p>
            <a:endParaRPr lang="en-IN"/>
          </a:p>
        </p:txBody>
      </p:sp>
      <p:sp>
        <p:nvSpPr>
          <p:cNvPr id="4" name="Rectangle 1">
            <a:extLst>
              <a:ext uri="{FF2B5EF4-FFF2-40B4-BE49-F238E27FC236}">
                <a16:creationId xmlns:a16="http://schemas.microsoft.com/office/drawing/2014/main" id="{0233D08B-E756-4A8C-9D0E-A58DE0F98D9E}"/>
              </a:ext>
            </a:extLst>
          </p:cNvPr>
          <p:cNvSpPr>
            <a:spLocks noGrp="1" noChangeArrowheads="1"/>
          </p:cNvSpPr>
          <p:nvPr>
            <p:ph idx="1"/>
          </p:nvPr>
        </p:nvSpPr>
        <p:spPr bwMode="auto">
          <a:xfrm>
            <a:off x="838200" y="1828241"/>
            <a:ext cx="10469213" cy="26942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6501" rIns="0" bIns="7141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sng" strike="noStrike" cap="none" normalizeH="0" baseline="0" dirty="0">
                <a:ln>
                  <a:noFill/>
                </a:ln>
                <a:solidFill>
                  <a:srgbClr val="303030"/>
                </a:solidFill>
                <a:effectLst/>
                <a:latin typeface="Roboto Condensed" panose="02000000000000000000" pitchFamily="2" charset="0"/>
              </a:rPr>
              <a:t>Disadvantages of </a:t>
            </a:r>
            <a:r>
              <a:rPr kumimoji="0" lang="en-US" altLang="en-US" sz="3200" b="1" i="0" u="sng" strike="noStrike" cap="none" normalizeH="0" baseline="0" dirty="0" err="1">
                <a:ln>
                  <a:noFill/>
                </a:ln>
                <a:solidFill>
                  <a:srgbClr val="303030"/>
                </a:solidFill>
                <a:effectLst/>
                <a:latin typeface="Roboto Condensed" panose="02000000000000000000" pitchFamily="2" charset="0"/>
              </a:rPr>
              <a:t>Bresenham</a:t>
            </a:r>
            <a:r>
              <a:rPr kumimoji="0" lang="en-US" altLang="en-US" sz="3200" b="1" i="0" u="sng" strike="noStrike" cap="none" normalizeH="0" baseline="0" dirty="0">
                <a:ln>
                  <a:noFill/>
                </a:ln>
                <a:solidFill>
                  <a:srgbClr val="303030"/>
                </a:solidFill>
                <a:effectLst/>
                <a:latin typeface="Roboto Condensed" panose="02000000000000000000" pitchFamily="2" charset="0"/>
              </a:rPr>
              <a:t> Line Drawing Algorithm-</a:t>
            </a:r>
            <a:endParaRPr kumimoji="0" lang="en-US" altLang="en-US" sz="3200" b="1" i="0" u="none" strike="noStrike" cap="none" normalizeH="0" baseline="0" dirty="0">
              <a:ln>
                <a:noFill/>
              </a:ln>
              <a:solidFill>
                <a:srgbClr val="303030"/>
              </a:solidFill>
              <a:effectLst/>
              <a:latin typeface="Roboto Condensed"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The disadvantages of </a:t>
            </a:r>
            <a:r>
              <a:rPr kumimoji="0" lang="en-US" altLang="en-US" sz="2000" b="0" i="0" u="none" strike="noStrike" cap="none" normalizeH="0" baseline="0" dirty="0" err="1">
                <a:ln>
                  <a:noFill/>
                </a:ln>
                <a:solidFill>
                  <a:srgbClr val="303030"/>
                </a:solidFill>
                <a:effectLst/>
                <a:latin typeface="Arimo" panose="020B0604020202020204" pitchFamily="34" charset="0"/>
                <a:cs typeface="Arimo" panose="020B0604020202020204" pitchFamily="34" charset="0"/>
              </a:rPr>
              <a:t>Bresenham</a:t>
            </a:r>
            <a:r>
              <a:rPr kumimoji="0" lang="en-US" altLang="en-US" sz="20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 Line Drawing Algorithm are-</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Though it improves the accuracy of generated points but still the resulted line is not smooth.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This algorithm is for the basic line drawing.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rgbClr val="303030"/>
                </a:solidFill>
                <a:effectLst/>
                <a:latin typeface="Arimo" panose="020B0604020202020204" pitchFamily="34" charset="0"/>
                <a:cs typeface="Arimo" panose="020B0604020202020204" pitchFamily="34" charset="0"/>
              </a:rPr>
              <a:t>It can not handle diminishing jaggies.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0287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7D6E3-F42B-4934-B71D-E443F16B31C6}"/>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06DEA04-67F3-4AC5-B192-6ECE8EADDD44}"/>
              </a:ext>
            </a:extLst>
          </p:cNvPr>
          <p:cNvGraphicFramePr>
            <a:graphicFrameLocks noGrp="1"/>
          </p:cNvGraphicFramePr>
          <p:nvPr>
            <p:ph idx="1"/>
            <p:extLst>
              <p:ext uri="{D42A27DB-BD31-4B8C-83A1-F6EECF244321}">
                <p14:modId xmlns:p14="http://schemas.microsoft.com/office/powerpoint/2010/main" val="913471771"/>
              </p:ext>
            </p:extLst>
          </p:nvPr>
        </p:nvGraphicFramePr>
        <p:xfrm>
          <a:off x="707916" y="365123"/>
          <a:ext cx="10645884" cy="6127750"/>
        </p:xfrm>
        <a:graphic>
          <a:graphicData uri="http://schemas.openxmlformats.org/drawingml/2006/table">
            <a:tbl>
              <a:tblPr/>
              <a:tblGrid>
                <a:gridCol w="5322942">
                  <a:extLst>
                    <a:ext uri="{9D8B030D-6E8A-4147-A177-3AD203B41FA5}">
                      <a16:colId xmlns:a16="http://schemas.microsoft.com/office/drawing/2014/main" val="3329942585"/>
                    </a:ext>
                  </a:extLst>
                </a:gridCol>
                <a:gridCol w="5322942">
                  <a:extLst>
                    <a:ext uri="{9D8B030D-6E8A-4147-A177-3AD203B41FA5}">
                      <a16:colId xmlns:a16="http://schemas.microsoft.com/office/drawing/2014/main" val="1157842977"/>
                    </a:ext>
                  </a:extLst>
                </a:gridCol>
              </a:tblGrid>
              <a:tr h="453952">
                <a:tc>
                  <a:txBody>
                    <a:bodyPr/>
                    <a:lstStyle/>
                    <a:p>
                      <a:pPr algn="ctr" fontAlgn="base"/>
                      <a:r>
                        <a:rPr lang="en-IN" sz="1400" b="1">
                          <a:effectLst/>
                          <a:latin typeface="inherit"/>
                        </a:rPr>
                        <a:t>DDA Algorithm</a:t>
                      </a:r>
                    </a:p>
                  </a:txBody>
                  <a:tcPr marL="57864" marR="57864" marT="57864" marB="57864" anchor="ctr">
                    <a:lnL>
                      <a:noFill/>
                    </a:lnL>
                    <a:lnR>
                      <a:noFill/>
                    </a:lnR>
                    <a:lnT>
                      <a:noFill/>
                    </a:lnT>
                    <a:lnB w="9525" cap="flat" cmpd="sng" algn="ctr">
                      <a:solidFill>
                        <a:srgbClr val="DDDDDD"/>
                      </a:solidFill>
                      <a:prstDash val="solid"/>
                      <a:round/>
                      <a:headEnd type="none" w="med" len="med"/>
                      <a:tailEnd type="none" w="med" len="med"/>
                    </a:lnB>
                    <a:solidFill>
                      <a:srgbClr val="00CB84"/>
                    </a:solidFill>
                  </a:tcPr>
                </a:tc>
                <a:tc>
                  <a:txBody>
                    <a:bodyPr/>
                    <a:lstStyle/>
                    <a:p>
                      <a:pPr algn="ctr" fontAlgn="base"/>
                      <a:r>
                        <a:rPr lang="en-IN" sz="1400" b="1">
                          <a:effectLst/>
                          <a:latin typeface="inherit"/>
                        </a:rPr>
                        <a:t>Bresenham's Line Algorithm</a:t>
                      </a:r>
                    </a:p>
                  </a:txBody>
                  <a:tcPr marL="57864" marR="57864" marT="57864" marB="57864" anchor="ctr">
                    <a:lnL>
                      <a:noFill/>
                    </a:lnL>
                    <a:lnR>
                      <a:noFill/>
                    </a:lnR>
                    <a:lnT>
                      <a:noFill/>
                    </a:lnT>
                    <a:lnB>
                      <a:noFill/>
                    </a:lnB>
                    <a:solidFill>
                      <a:srgbClr val="00CB84"/>
                    </a:solidFill>
                  </a:tcPr>
                </a:tc>
                <a:extLst>
                  <a:ext uri="{0D108BD9-81ED-4DB2-BD59-A6C34878D82A}">
                    <a16:rowId xmlns:a16="http://schemas.microsoft.com/office/drawing/2014/main" val="1681167859"/>
                  </a:ext>
                </a:extLst>
              </a:tr>
              <a:tr h="390095">
                <a:tc>
                  <a:txBody>
                    <a:bodyPr/>
                    <a:lstStyle/>
                    <a:p>
                      <a:pPr algn="l" fontAlgn="t"/>
                      <a:endParaRPr lang="en-IN" sz="1400">
                        <a:effectLst/>
                      </a:endParaRP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endParaRPr lang="en-IN" sz="1400"/>
                    </a:p>
                  </a:txBody>
                  <a:tcPr marL="69436" marR="69436" marT="34718" marB="34718">
                    <a:lnL>
                      <a:noFill/>
                    </a:lnL>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91282732"/>
                  </a:ext>
                </a:extLst>
              </a:tr>
              <a:tr h="684408">
                <a:tc>
                  <a:txBody>
                    <a:bodyPr/>
                    <a:lstStyle/>
                    <a:p>
                      <a:pPr algn="l" fontAlgn="t"/>
                      <a:r>
                        <a:rPr lang="en-US" sz="1400">
                          <a:effectLst/>
                        </a:rPr>
                        <a:t>1. DDA Algorithm uses floating point, real arithmetic.</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1. Bresenham's Algorithm uses fixed points, integer arithmetic.</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4241820"/>
                  </a:ext>
                </a:extLst>
              </a:tr>
              <a:tr h="684408">
                <a:tc>
                  <a:txBody>
                    <a:bodyPr/>
                    <a:lstStyle/>
                    <a:p>
                      <a:pPr algn="l" fontAlgn="t"/>
                      <a:r>
                        <a:rPr lang="en-IN" sz="1400">
                          <a:effectLst/>
                        </a:rPr>
                        <a:t>2. DDA algorithm uses multiplication and division operations.</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2. Bresenham's Algorithm uses addition and subtraction operations.</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077758275"/>
                  </a:ext>
                </a:extLst>
              </a:tr>
              <a:tr h="1273035">
                <a:tc>
                  <a:txBody>
                    <a:bodyPr/>
                    <a:lstStyle/>
                    <a:p>
                      <a:pPr algn="l" fontAlgn="t"/>
                      <a:r>
                        <a:rPr lang="en-US" sz="1400">
                          <a:effectLst/>
                        </a:rPr>
                        <a:t>3. DDA algorithm is slower than Bresenham's Algorithm because it uses real arithmetic floating point operations.</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3. Bresenham's Algorithm is faster than DDA algorithm because it uses integer arithmetic.</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90861232"/>
                  </a:ext>
                </a:extLst>
              </a:tr>
              <a:tr h="978722">
                <a:tc>
                  <a:txBody>
                    <a:bodyPr/>
                    <a:lstStyle/>
                    <a:p>
                      <a:pPr algn="l" fontAlgn="t"/>
                      <a:r>
                        <a:rPr lang="en-US" sz="1400">
                          <a:effectLst/>
                        </a:rPr>
                        <a:t>4. DDA algorithm can draw circles and curves with less accuracy.</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400">
                          <a:effectLst/>
                        </a:rPr>
                        <a:t>4. Bresenham's Algorithm can draw circles and curves with much more accuracy.</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873696214"/>
                  </a:ext>
                </a:extLst>
              </a:tr>
              <a:tr h="684408">
                <a:tc>
                  <a:txBody>
                    <a:bodyPr/>
                    <a:lstStyle/>
                    <a:p>
                      <a:pPr algn="l" fontAlgn="t"/>
                      <a:r>
                        <a:rPr lang="en-US" sz="1400">
                          <a:effectLst/>
                        </a:rPr>
                        <a:t>5. DDA algorithm is less efficient than Bresenham's Algorithm.</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400">
                          <a:effectLst/>
                        </a:rPr>
                        <a:t>5. Bresenham's Algorithm is more efficient than DDA Algorithm.</a:t>
                      </a:r>
                    </a:p>
                  </a:txBody>
                  <a:tcPr marL="69436" marR="69436" marT="34718" marB="34718">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76301213"/>
                  </a:ext>
                </a:extLst>
              </a:tr>
              <a:tr h="978722">
                <a:tc>
                  <a:txBody>
                    <a:bodyPr/>
                    <a:lstStyle/>
                    <a:p>
                      <a:pPr algn="l" fontAlgn="t"/>
                      <a:r>
                        <a:rPr lang="en-US" sz="1400">
                          <a:effectLst/>
                        </a:rPr>
                        <a:t>6. DDA algorithm round-off the co-ordinates to integer that is nearest to the line.</a:t>
                      </a:r>
                    </a:p>
                  </a:txBody>
                  <a:tcPr marL="69436" marR="69436" marT="34718" marB="34718">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400" dirty="0">
                          <a:effectLst/>
                        </a:rPr>
                        <a:t>6. </a:t>
                      </a:r>
                      <a:r>
                        <a:rPr lang="en-US" sz="1400" dirty="0" err="1">
                          <a:effectLst/>
                        </a:rPr>
                        <a:t>Bresenham's</a:t>
                      </a:r>
                      <a:r>
                        <a:rPr lang="en-US" sz="1400" dirty="0">
                          <a:effectLst/>
                        </a:rPr>
                        <a:t> Algorithm doesn't round-off the co-ordinates.</a:t>
                      </a:r>
                    </a:p>
                  </a:txBody>
                  <a:tcPr marL="69436" marR="69436" marT="34718" marB="34718">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792426809"/>
                  </a:ext>
                </a:extLst>
              </a:tr>
            </a:tbl>
          </a:graphicData>
        </a:graphic>
      </p:graphicFrame>
    </p:spTree>
    <p:extLst>
      <p:ext uri="{BB962C8B-B14F-4D97-AF65-F5344CB8AC3E}">
        <p14:creationId xmlns:p14="http://schemas.microsoft.com/office/powerpoint/2010/main" val="22018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B117CF08-D471-4BDB-984A-34FF026242D0}" type="slidenum">
              <a:rPr lang="en-US" altLang="zh-TW" sz="1400"/>
              <a:pPr eaLnBrk="1" hangingPunct="1"/>
              <a:t>5</a:t>
            </a:fld>
            <a:endParaRPr lang="en-US" altLang="zh-TW" sz="1400"/>
          </a:p>
        </p:txBody>
      </p:sp>
      <p:sp>
        <p:nvSpPr>
          <p:cNvPr id="55298" name="Rectangle 2"/>
          <p:cNvSpPr>
            <a:spLocks noGrp="1" noChangeArrowheads="1"/>
          </p:cNvSpPr>
          <p:nvPr>
            <p:ph type="title"/>
          </p:nvPr>
        </p:nvSpPr>
        <p:spPr>
          <a:xfrm>
            <a:off x="1524001" y="152400"/>
            <a:ext cx="4067175" cy="609600"/>
          </a:xfrm>
        </p:spPr>
        <p:txBody>
          <a:bodyPr>
            <a:normAutofit fontScale="90000"/>
          </a:bodyPr>
          <a:lstStyle/>
          <a:p>
            <a:pPr eaLnBrk="1" hangingPunct="1">
              <a:defRPr/>
            </a:pPr>
            <a:r>
              <a:rPr lang="en-US" altLang="zh-TW" sz="4000"/>
              <a:t>1.1Input Devices</a:t>
            </a:r>
          </a:p>
        </p:txBody>
      </p:sp>
      <p:sp>
        <p:nvSpPr>
          <p:cNvPr id="16389" name="Rectangle 3"/>
          <p:cNvSpPr>
            <a:spLocks noGrp="1" noChangeArrowheads="1"/>
          </p:cNvSpPr>
          <p:nvPr>
            <p:ph type="body" idx="1"/>
          </p:nvPr>
        </p:nvSpPr>
        <p:spPr>
          <a:xfrm>
            <a:off x="1981200" y="990601"/>
            <a:ext cx="8229600" cy="5059363"/>
          </a:xfrm>
        </p:spPr>
        <p:txBody>
          <a:bodyPr/>
          <a:lstStyle/>
          <a:p>
            <a:pPr eaLnBrk="1" hangingPunct="1"/>
            <a:r>
              <a:rPr lang="en-US" altLang="zh-TW"/>
              <a:t>Pointing Devices</a:t>
            </a:r>
          </a:p>
          <a:p>
            <a:pPr eaLnBrk="1" hangingPunct="1"/>
            <a:r>
              <a:rPr lang="en-US" altLang="zh-TW"/>
              <a:t>Mouse, Trackball, Touchpad and Digitising Table are common pointing devices that will help users operate a computer more easily</a:t>
            </a:r>
            <a:endParaRPr lang="en-US" altLang="zh-TW">
              <a:solidFill>
                <a:schemeClr val="bg2"/>
              </a:solidFill>
            </a:endParaRPr>
          </a:p>
        </p:txBody>
      </p:sp>
      <p:pic>
        <p:nvPicPr>
          <p:cNvPr id="16390" name="Picture 4" descr="未命名 -11拷貝"/>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048001"/>
            <a:ext cx="11430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5" descr="HHHH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124201"/>
            <a:ext cx="15240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7" descr="遊戲手掣未命名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4724401"/>
            <a:ext cx="1073150"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8" descr="未命名 -16拷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4572001"/>
            <a:ext cx="144780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9" descr="未命名 -15拷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4267200"/>
            <a:ext cx="19812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0" descr="D:\img\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1" y="3124201"/>
            <a:ext cx="1325563"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9549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599459" y="528049"/>
            <a:ext cx="11376261" cy="5681022"/>
          </a:xfrm>
          <a:prstGeom prst="rect">
            <a:avLst/>
          </a:prstGeom>
        </p:spPr>
      </p:pic>
    </p:spTree>
    <p:extLst>
      <p:ext uri="{BB962C8B-B14F-4D97-AF65-F5344CB8AC3E}">
        <p14:creationId xmlns:p14="http://schemas.microsoft.com/office/powerpoint/2010/main" val="752800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66706" cy="4159044"/>
          </a:xfrm>
          <a:prstGeom prst="rect">
            <a:avLst/>
          </a:prstGeom>
        </p:spPr>
      </p:pic>
      <p:pic>
        <p:nvPicPr>
          <p:cNvPr id="5" name="Picture 4"/>
          <p:cNvPicPr>
            <a:picLocks noChangeAspect="1"/>
          </p:cNvPicPr>
          <p:nvPr/>
        </p:nvPicPr>
        <p:blipFill>
          <a:blip r:embed="rId3"/>
          <a:stretch>
            <a:fillRect/>
          </a:stretch>
        </p:blipFill>
        <p:spPr>
          <a:xfrm>
            <a:off x="2924789" y="4713492"/>
            <a:ext cx="6076950" cy="1914525"/>
          </a:xfrm>
          <a:prstGeom prst="rect">
            <a:avLst/>
          </a:prstGeom>
        </p:spPr>
      </p:pic>
    </p:spTree>
    <p:extLst>
      <p:ext uri="{BB962C8B-B14F-4D97-AF65-F5344CB8AC3E}">
        <p14:creationId xmlns:p14="http://schemas.microsoft.com/office/powerpoint/2010/main" val="1318307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0303" y="365124"/>
            <a:ext cx="11758081" cy="5811839"/>
          </a:xfrm>
          <a:prstGeom prst="rect">
            <a:avLst/>
          </a:prstGeom>
        </p:spPr>
      </p:pic>
    </p:spTree>
    <p:extLst>
      <p:ext uri="{BB962C8B-B14F-4D97-AF65-F5344CB8AC3E}">
        <p14:creationId xmlns:p14="http://schemas.microsoft.com/office/powerpoint/2010/main" val="3698201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00358" y="365125"/>
            <a:ext cx="11191874" cy="3602191"/>
          </a:xfrm>
          <a:prstGeom prst="rect">
            <a:avLst/>
          </a:prstGeom>
        </p:spPr>
      </p:pic>
      <p:pic>
        <p:nvPicPr>
          <p:cNvPr id="6" name="Picture 5"/>
          <p:cNvPicPr>
            <a:picLocks noChangeAspect="1"/>
          </p:cNvPicPr>
          <p:nvPr/>
        </p:nvPicPr>
        <p:blipFill>
          <a:blip r:embed="rId3"/>
          <a:stretch>
            <a:fillRect/>
          </a:stretch>
        </p:blipFill>
        <p:spPr>
          <a:xfrm>
            <a:off x="4852219" y="3893574"/>
            <a:ext cx="5701327" cy="2726301"/>
          </a:xfrm>
          <a:prstGeom prst="rect">
            <a:avLst/>
          </a:prstGeom>
        </p:spPr>
      </p:pic>
    </p:spTree>
    <p:extLst>
      <p:ext uri="{BB962C8B-B14F-4D97-AF65-F5344CB8AC3E}">
        <p14:creationId xmlns:p14="http://schemas.microsoft.com/office/powerpoint/2010/main" val="42517065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27122" y="806364"/>
            <a:ext cx="11053601" cy="5343713"/>
          </a:xfrm>
          <a:prstGeom prst="rect">
            <a:avLst/>
          </a:prstGeom>
        </p:spPr>
      </p:pic>
    </p:spTree>
    <p:extLst>
      <p:ext uri="{BB962C8B-B14F-4D97-AF65-F5344CB8AC3E}">
        <p14:creationId xmlns:p14="http://schemas.microsoft.com/office/powerpoint/2010/main" val="2404494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133" y="1690688"/>
            <a:ext cx="11374079" cy="3264770"/>
          </a:xfrm>
          <a:prstGeom prst="rect">
            <a:avLst/>
          </a:prstGeom>
        </p:spPr>
      </p:pic>
    </p:spTree>
    <p:extLst>
      <p:ext uri="{BB962C8B-B14F-4D97-AF65-F5344CB8AC3E}">
        <p14:creationId xmlns:p14="http://schemas.microsoft.com/office/powerpoint/2010/main" val="2108275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59FD8-7805-4679-ACBE-E463502EA15A}"/>
              </a:ext>
            </a:extLst>
          </p:cNvPr>
          <p:cNvSpPr>
            <a:spLocks noGrp="1"/>
          </p:cNvSpPr>
          <p:nvPr>
            <p:ph type="title"/>
          </p:nvPr>
        </p:nvSpPr>
        <p:spPr/>
        <p:txBody>
          <a:bodyPr/>
          <a:lstStyle/>
          <a:p>
            <a:r>
              <a:rPr lang="en-IN" dirty="0" err="1"/>
              <a:t>Bresenham</a:t>
            </a:r>
            <a:r>
              <a:rPr lang="en-IN" dirty="0"/>
              <a:t> Circle Drawing Algorithm</a:t>
            </a:r>
          </a:p>
        </p:txBody>
      </p:sp>
      <p:sp>
        <p:nvSpPr>
          <p:cNvPr id="3" name="Content Placeholder 2">
            <a:extLst>
              <a:ext uri="{FF2B5EF4-FFF2-40B4-BE49-F238E27FC236}">
                <a16:creationId xmlns:a16="http://schemas.microsoft.com/office/drawing/2014/main" id="{E1F7292D-0C41-4C4C-86D3-69BF41003307}"/>
              </a:ext>
            </a:extLst>
          </p:cNvPr>
          <p:cNvSpPr>
            <a:spLocks noGrp="1"/>
          </p:cNvSpPr>
          <p:nvPr>
            <p:ph idx="1"/>
          </p:nvPr>
        </p:nvSpPr>
        <p:spPr/>
        <p:txBody>
          <a:bodyPr/>
          <a:lstStyle/>
          <a:p>
            <a:r>
              <a:rPr lang="en-US" dirty="0"/>
              <a:t>Given the </a:t>
            </a:r>
            <a:r>
              <a:rPr lang="en-US" dirty="0" err="1"/>
              <a:t>centre</a:t>
            </a:r>
            <a:r>
              <a:rPr lang="en-US" dirty="0"/>
              <a:t> point and radius of circle,</a:t>
            </a:r>
          </a:p>
          <a:p>
            <a:r>
              <a:rPr lang="en-US" dirty="0" err="1"/>
              <a:t>Bresenham</a:t>
            </a:r>
            <a:r>
              <a:rPr lang="en-US" dirty="0"/>
              <a:t> Circle Drawing Algorithm attempts to generate the points of one octant.</a:t>
            </a:r>
          </a:p>
          <a:p>
            <a:r>
              <a:rPr lang="en-US" b="0" i="0" dirty="0">
                <a:solidFill>
                  <a:srgbClr val="303030"/>
                </a:solidFill>
                <a:effectLst/>
                <a:latin typeface="Arimo" panose="020B0604020202020204" pitchFamily="34" charset="0"/>
              </a:rPr>
              <a:t>The points for other </a:t>
            </a:r>
            <a:r>
              <a:rPr lang="en-US" b="0" i="0" dirty="0" err="1">
                <a:solidFill>
                  <a:srgbClr val="303030"/>
                </a:solidFill>
                <a:effectLst/>
                <a:latin typeface="Arimo" panose="020B0604020202020204" pitchFamily="34" charset="0"/>
              </a:rPr>
              <a:t>octacts</a:t>
            </a:r>
            <a:r>
              <a:rPr lang="en-US" b="0" i="0" dirty="0">
                <a:solidFill>
                  <a:srgbClr val="303030"/>
                </a:solidFill>
                <a:effectLst/>
                <a:latin typeface="Arimo" panose="020B0604020202020204" pitchFamily="34" charset="0"/>
              </a:rPr>
              <a:t> are generated using the eight symmetry property.</a:t>
            </a:r>
            <a:endParaRPr lang="en-IN" dirty="0"/>
          </a:p>
        </p:txBody>
      </p:sp>
    </p:spTree>
    <p:extLst>
      <p:ext uri="{BB962C8B-B14F-4D97-AF65-F5344CB8AC3E}">
        <p14:creationId xmlns:p14="http://schemas.microsoft.com/office/powerpoint/2010/main" val="2772221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EFF9AC-10EF-48BC-AB8A-76833B15A4AC}"/>
              </a:ext>
            </a:extLst>
          </p:cNvPr>
          <p:cNvSpPr txBox="1"/>
          <p:nvPr/>
        </p:nvSpPr>
        <p:spPr>
          <a:xfrm>
            <a:off x="261784" y="559615"/>
            <a:ext cx="6098458" cy="5355312"/>
          </a:xfrm>
          <a:prstGeom prst="rect">
            <a:avLst/>
          </a:prstGeom>
          <a:noFill/>
        </p:spPr>
        <p:txBody>
          <a:bodyPr wrap="square">
            <a:spAutoFit/>
          </a:bodyPr>
          <a:lstStyle/>
          <a:p>
            <a:pPr algn="l" fontAlgn="base"/>
            <a:r>
              <a:rPr lang="en-US" b="1" i="0" u="sng" dirty="0">
                <a:solidFill>
                  <a:srgbClr val="303030"/>
                </a:solidFill>
                <a:effectLst/>
                <a:latin typeface="roboto condensed" panose="02000000000000000000" pitchFamily="2" charset="0"/>
              </a:rPr>
              <a:t>Procedure-</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Given-</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Centre point of Circle = (X</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Y</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Radius of Circle = R</a:t>
            </a: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The points generation using </a:t>
            </a:r>
            <a:r>
              <a:rPr lang="en-US" b="0" i="0" dirty="0" err="1">
                <a:solidFill>
                  <a:srgbClr val="303030"/>
                </a:solidFill>
                <a:effectLst/>
                <a:latin typeface="Arimo" panose="020B0604020202020204" pitchFamily="34" charset="0"/>
              </a:rPr>
              <a:t>Bresenham</a:t>
            </a:r>
            <a:r>
              <a:rPr lang="en-US" b="0" i="0" dirty="0">
                <a:solidFill>
                  <a:srgbClr val="303030"/>
                </a:solidFill>
                <a:effectLst/>
                <a:latin typeface="Arimo" panose="020B0604020202020204" pitchFamily="34" charset="0"/>
              </a:rPr>
              <a:t> Circle Drawing Algorithm involves the following steps-</a:t>
            </a:r>
          </a:p>
          <a:p>
            <a:pPr algn="l" fontAlgn="base"/>
            <a:r>
              <a:rPr lang="en-US" b="0" i="0" dirty="0">
                <a:solidFill>
                  <a:srgbClr val="303030"/>
                </a:solidFill>
                <a:effectLst/>
                <a:latin typeface="Arimo" panose="020B0604020202020204" pitchFamily="34" charset="0"/>
              </a:rPr>
              <a:t> </a:t>
            </a:r>
          </a:p>
          <a:p>
            <a:pPr algn="l" fontAlgn="base"/>
            <a:r>
              <a:rPr lang="en-US" b="1" i="0" u="sng" dirty="0">
                <a:solidFill>
                  <a:srgbClr val="303030"/>
                </a:solidFill>
                <a:effectLst/>
                <a:latin typeface="roboto condensed" panose="02000000000000000000" pitchFamily="2" charset="0"/>
              </a:rPr>
              <a:t>Step-01:</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Assign the starting point coordinates (X</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Y</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as-</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X</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 0</a:t>
            </a:r>
          </a:p>
          <a:p>
            <a:pPr algn="l" fontAlgn="base">
              <a:buFont typeface="Arial" panose="020B0604020202020204" pitchFamily="34" charset="0"/>
              <a:buChar char="•"/>
            </a:pPr>
            <a:r>
              <a:rPr lang="en-US" b="0" i="0" dirty="0">
                <a:solidFill>
                  <a:srgbClr val="303030"/>
                </a:solidFill>
                <a:effectLst/>
                <a:latin typeface="Arimo" panose="020B0604020202020204" pitchFamily="34" charset="0"/>
              </a:rPr>
              <a:t>Y</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 R</a:t>
            </a:r>
          </a:p>
          <a:p>
            <a:pPr algn="l" fontAlgn="base"/>
            <a:r>
              <a:rPr lang="en-US" b="0" i="0" dirty="0">
                <a:solidFill>
                  <a:srgbClr val="303030"/>
                </a:solidFill>
                <a:effectLst/>
                <a:latin typeface="Arimo" panose="020B0604020202020204" pitchFamily="34" charset="0"/>
              </a:rPr>
              <a:t> </a:t>
            </a:r>
          </a:p>
          <a:p>
            <a:pPr algn="l" fontAlgn="base"/>
            <a:r>
              <a:rPr lang="en-US" b="1" i="0" u="sng" dirty="0">
                <a:solidFill>
                  <a:srgbClr val="303030"/>
                </a:solidFill>
                <a:effectLst/>
                <a:latin typeface="roboto condensed" panose="02000000000000000000" pitchFamily="2" charset="0"/>
              </a:rPr>
              <a:t>Step-02:</a:t>
            </a:r>
            <a:endParaRPr lang="en-US" b="1" i="0" dirty="0">
              <a:solidFill>
                <a:srgbClr val="303030"/>
              </a:solidFill>
              <a:effectLst/>
              <a:latin typeface="roboto condensed" panose="02000000000000000000" pitchFamily="2" charset="0"/>
            </a:endParaRPr>
          </a:p>
          <a:p>
            <a:pPr algn="l" fontAlgn="base"/>
            <a:r>
              <a:rPr lang="en-US" b="0" i="0" dirty="0">
                <a:solidFill>
                  <a:srgbClr val="303030"/>
                </a:solidFill>
                <a:effectLst/>
                <a:latin typeface="Arimo" panose="020B0604020202020204" pitchFamily="34" charset="0"/>
              </a:rPr>
              <a:t> </a:t>
            </a:r>
          </a:p>
          <a:p>
            <a:pPr algn="l" fontAlgn="base"/>
            <a:r>
              <a:rPr lang="en-US" b="0" i="0" dirty="0">
                <a:solidFill>
                  <a:srgbClr val="303030"/>
                </a:solidFill>
                <a:effectLst/>
                <a:latin typeface="Arimo" panose="020B0604020202020204" pitchFamily="34" charset="0"/>
              </a:rPr>
              <a:t>Calculate the value of initial decision parameter P</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as-</a:t>
            </a:r>
          </a:p>
          <a:p>
            <a:pPr algn="ctr" fontAlgn="base"/>
            <a:r>
              <a:rPr lang="en-US" b="0" i="0" dirty="0">
                <a:solidFill>
                  <a:srgbClr val="303030"/>
                </a:solidFill>
                <a:effectLst/>
                <a:latin typeface="Arimo" panose="020B0604020202020204" pitchFamily="34" charset="0"/>
              </a:rPr>
              <a:t>P</a:t>
            </a:r>
            <a:r>
              <a:rPr lang="en-US" b="0" i="0" baseline="-25000" dirty="0">
                <a:solidFill>
                  <a:srgbClr val="303030"/>
                </a:solidFill>
                <a:effectLst/>
                <a:latin typeface="Arimo" panose="020B0604020202020204" pitchFamily="34" charset="0"/>
              </a:rPr>
              <a:t>0</a:t>
            </a:r>
            <a:r>
              <a:rPr lang="en-US" b="0" i="0" dirty="0">
                <a:solidFill>
                  <a:srgbClr val="303030"/>
                </a:solidFill>
                <a:effectLst/>
                <a:latin typeface="Arimo" panose="020B0604020202020204" pitchFamily="34" charset="0"/>
              </a:rPr>
              <a:t> = 3 – 2 x R</a:t>
            </a:r>
          </a:p>
        </p:txBody>
      </p:sp>
      <p:sp>
        <p:nvSpPr>
          <p:cNvPr id="7" name="TextBox 6">
            <a:extLst>
              <a:ext uri="{FF2B5EF4-FFF2-40B4-BE49-F238E27FC236}">
                <a16:creationId xmlns:a16="http://schemas.microsoft.com/office/drawing/2014/main" id="{36A1D13E-23D3-4587-8686-E025522C9D8E}"/>
              </a:ext>
            </a:extLst>
          </p:cNvPr>
          <p:cNvSpPr txBox="1"/>
          <p:nvPr/>
        </p:nvSpPr>
        <p:spPr>
          <a:xfrm>
            <a:off x="6093542" y="213284"/>
            <a:ext cx="6098458" cy="2862322"/>
          </a:xfrm>
          <a:prstGeom prst="rect">
            <a:avLst/>
          </a:prstGeom>
          <a:noFill/>
        </p:spPr>
        <p:txBody>
          <a:bodyPr wrap="square">
            <a:spAutoFit/>
          </a:bodyPr>
          <a:lstStyle/>
          <a:p>
            <a:r>
              <a:rPr lang="en-US" b="1" dirty="0"/>
              <a:t>Step-03:</a:t>
            </a:r>
          </a:p>
          <a:p>
            <a:r>
              <a:rPr lang="en-US" dirty="0"/>
              <a:t> </a:t>
            </a:r>
          </a:p>
          <a:p>
            <a:endParaRPr lang="en-US" dirty="0"/>
          </a:p>
          <a:p>
            <a:r>
              <a:rPr lang="en-US" dirty="0"/>
              <a:t>Suppose the current point is (</a:t>
            </a:r>
            <a:r>
              <a:rPr lang="en-US" dirty="0" err="1"/>
              <a:t>Xk</a:t>
            </a:r>
            <a:r>
              <a:rPr lang="en-US" dirty="0"/>
              <a:t>, </a:t>
            </a:r>
            <a:r>
              <a:rPr lang="en-US" dirty="0" err="1"/>
              <a:t>Yk</a:t>
            </a:r>
            <a:r>
              <a:rPr lang="en-US" dirty="0"/>
              <a:t>) and the next point is (Xk+1, Yk+1).</a:t>
            </a:r>
          </a:p>
          <a:p>
            <a:endParaRPr lang="en-US" dirty="0"/>
          </a:p>
          <a:p>
            <a:r>
              <a:rPr lang="en-US" dirty="0"/>
              <a:t>Find the next point of the first octant depending on the value of decision parameter Pk.</a:t>
            </a:r>
          </a:p>
          <a:p>
            <a:endParaRPr lang="en-US" dirty="0"/>
          </a:p>
          <a:p>
            <a:r>
              <a:rPr lang="en-US" dirty="0"/>
              <a:t>Follow the below two cases-</a:t>
            </a:r>
            <a:endParaRPr lang="en-IN" dirty="0"/>
          </a:p>
        </p:txBody>
      </p:sp>
      <p:pic>
        <p:nvPicPr>
          <p:cNvPr id="8" name="Picture 7">
            <a:extLst>
              <a:ext uri="{FF2B5EF4-FFF2-40B4-BE49-F238E27FC236}">
                <a16:creationId xmlns:a16="http://schemas.microsoft.com/office/drawing/2014/main" id="{280EFD78-9918-479D-880B-002B0AE75773}"/>
              </a:ext>
            </a:extLst>
          </p:cNvPr>
          <p:cNvPicPr>
            <a:picLocks noChangeAspect="1"/>
          </p:cNvPicPr>
          <p:nvPr/>
        </p:nvPicPr>
        <p:blipFill>
          <a:blip r:embed="rId2"/>
          <a:stretch>
            <a:fillRect/>
          </a:stretch>
        </p:blipFill>
        <p:spPr>
          <a:xfrm>
            <a:off x="4957916" y="3244291"/>
            <a:ext cx="6972300" cy="3400425"/>
          </a:xfrm>
          <a:prstGeom prst="rect">
            <a:avLst/>
          </a:prstGeom>
        </p:spPr>
      </p:pic>
    </p:spTree>
    <p:extLst>
      <p:ext uri="{BB962C8B-B14F-4D97-AF65-F5344CB8AC3E}">
        <p14:creationId xmlns:p14="http://schemas.microsoft.com/office/powerpoint/2010/main" val="39476810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D1201D-2151-436E-BF1D-0FDCE711ECB4}"/>
              </a:ext>
            </a:extLst>
          </p:cNvPr>
          <p:cNvSpPr txBox="1"/>
          <p:nvPr/>
        </p:nvSpPr>
        <p:spPr>
          <a:xfrm>
            <a:off x="232287" y="451967"/>
            <a:ext cx="6098458" cy="6186309"/>
          </a:xfrm>
          <a:prstGeom prst="rect">
            <a:avLst/>
          </a:prstGeom>
          <a:noFill/>
        </p:spPr>
        <p:txBody>
          <a:bodyPr wrap="square">
            <a:spAutoFit/>
          </a:bodyPr>
          <a:lstStyle/>
          <a:p>
            <a:r>
              <a:rPr lang="en-US" dirty="0"/>
              <a:t>Step-04:</a:t>
            </a:r>
          </a:p>
          <a:p>
            <a:r>
              <a:rPr lang="en-US" dirty="0"/>
              <a:t> </a:t>
            </a:r>
          </a:p>
          <a:p>
            <a:endParaRPr lang="en-US" dirty="0"/>
          </a:p>
          <a:p>
            <a:r>
              <a:rPr lang="en-US" dirty="0"/>
              <a:t>If the given </a:t>
            </a:r>
            <a:r>
              <a:rPr lang="en-US" dirty="0" err="1"/>
              <a:t>centre</a:t>
            </a:r>
            <a:r>
              <a:rPr lang="en-US" dirty="0"/>
              <a:t> point (X0, Y0) is not (0, 0), then do the following and plot the point-</a:t>
            </a:r>
          </a:p>
          <a:p>
            <a:endParaRPr lang="en-US" dirty="0"/>
          </a:p>
          <a:p>
            <a:r>
              <a:rPr lang="en-US" dirty="0" err="1"/>
              <a:t>Xplot</a:t>
            </a:r>
            <a:r>
              <a:rPr lang="en-US" dirty="0"/>
              <a:t> = </a:t>
            </a:r>
            <a:r>
              <a:rPr lang="en-US" dirty="0" err="1"/>
              <a:t>Xc</a:t>
            </a:r>
            <a:r>
              <a:rPr lang="en-US" dirty="0"/>
              <a:t> + X0</a:t>
            </a:r>
          </a:p>
          <a:p>
            <a:r>
              <a:rPr lang="en-US" dirty="0" err="1"/>
              <a:t>Yplot</a:t>
            </a:r>
            <a:r>
              <a:rPr lang="en-US" dirty="0"/>
              <a:t> = </a:t>
            </a:r>
            <a:r>
              <a:rPr lang="en-US" dirty="0" err="1"/>
              <a:t>Yc</a:t>
            </a:r>
            <a:r>
              <a:rPr lang="en-US" dirty="0"/>
              <a:t> + Y0</a:t>
            </a:r>
          </a:p>
          <a:p>
            <a:r>
              <a:rPr lang="en-US" dirty="0"/>
              <a:t> </a:t>
            </a:r>
          </a:p>
          <a:p>
            <a:endParaRPr lang="en-US" dirty="0"/>
          </a:p>
          <a:p>
            <a:r>
              <a:rPr lang="en-US" dirty="0"/>
              <a:t>Here, (</a:t>
            </a:r>
            <a:r>
              <a:rPr lang="en-US" dirty="0" err="1"/>
              <a:t>Xc</a:t>
            </a:r>
            <a:r>
              <a:rPr lang="en-US" dirty="0"/>
              <a:t>, </a:t>
            </a:r>
            <a:r>
              <a:rPr lang="en-US" dirty="0" err="1"/>
              <a:t>Yc</a:t>
            </a:r>
            <a:r>
              <a:rPr lang="en-US" dirty="0"/>
              <a:t>) denotes the current value of X and Y coordinates.</a:t>
            </a:r>
          </a:p>
          <a:p>
            <a:endParaRPr lang="en-US" dirty="0"/>
          </a:p>
          <a:p>
            <a:r>
              <a:rPr lang="en-US" dirty="0"/>
              <a:t>Step-05:</a:t>
            </a:r>
          </a:p>
          <a:p>
            <a:r>
              <a:rPr lang="en-US" dirty="0"/>
              <a:t> Keep repeating Step-03 and Step-04 until </a:t>
            </a:r>
            <a:r>
              <a:rPr lang="en-US" dirty="0" err="1"/>
              <a:t>Xplot</a:t>
            </a:r>
            <a:r>
              <a:rPr lang="en-US" dirty="0"/>
              <a:t> =&gt; </a:t>
            </a:r>
            <a:r>
              <a:rPr lang="en-US" dirty="0" err="1"/>
              <a:t>Yplot</a:t>
            </a:r>
            <a:r>
              <a:rPr lang="en-US" dirty="0"/>
              <a:t>.</a:t>
            </a:r>
          </a:p>
          <a:p>
            <a:endParaRPr lang="en-US" dirty="0"/>
          </a:p>
          <a:p>
            <a:r>
              <a:rPr lang="en-US" dirty="0"/>
              <a:t> Step-06:</a:t>
            </a:r>
          </a:p>
          <a:p>
            <a:r>
              <a:rPr lang="en-US" dirty="0"/>
              <a:t> Step-05 generates all the points for one octant.</a:t>
            </a:r>
          </a:p>
          <a:p>
            <a:endParaRPr lang="en-US" dirty="0"/>
          </a:p>
          <a:p>
            <a:r>
              <a:rPr lang="en-US" dirty="0"/>
              <a:t>To find the points for other seven octants, follow the eight symmetry property of circle.</a:t>
            </a:r>
          </a:p>
          <a:p>
            <a:endParaRPr lang="en-US" dirty="0"/>
          </a:p>
          <a:p>
            <a:r>
              <a:rPr lang="en-US" dirty="0"/>
              <a:t>This is depicted by the following figure-</a:t>
            </a:r>
            <a:endParaRPr lang="en-IN" dirty="0"/>
          </a:p>
        </p:txBody>
      </p:sp>
      <p:pic>
        <p:nvPicPr>
          <p:cNvPr id="6" name="Picture 5">
            <a:extLst>
              <a:ext uri="{FF2B5EF4-FFF2-40B4-BE49-F238E27FC236}">
                <a16:creationId xmlns:a16="http://schemas.microsoft.com/office/drawing/2014/main" id="{EC12A1A5-96F2-4F44-B7B1-9F2021CDC538}"/>
              </a:ext>
            </a:extLst>
          </p:cNvPr>
          <p:cNvPicPr>
            <a:picLocks noChangeAspect="1"/>
          </p:cNvPicPr>
          <p:nvPr/>
        </p:nvPicPr>
        <p:blipFill>
          <a:blip r:embed="rId2"/>
          <a:stretch>
            <a:fillRect/>
          </a:stretch>
        </p:blipFill>
        <p:spPr>
          <a:xfrm>
            <a:off x="6349488" y="1481751"/>
            <a:ext cx="5610225" cy="3629025"/>
          </a:xfrm>
          <a:prstGeom prst="rect">
            <a:avLst/>
          </a:prstGeom>
        </p:spPr>
      </p:pic>
    </p:spTree>
    <p:extLst>
      <p:ext uri="{BB962C8B-B14F-4D97-AF65-F5344CB8AC3E}">
        <p14:creationId xmlns:p14="http://schemas.microsoft.com/office/powerpoint/2010/main" val="2444723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5F0378-54BA-47BA-8A04-F43AFAADF506}"/>
              </a:ext>
            </a:extLst>
          </p:cNvPr>
          <p:cNvSpPr txBox="1"/>
          <p:nvPr/>
        </p:nvSpPr>
        <p:spPr>
          <a:xfrm>
            <a:off x="202790" y="244648"/>
            <a:ext cx="6098458" cy="646331"/>
          </a:xfrm>
          <a:prstGeom prst="rect">
            <a:avLst/>
          </a:prstGeom>
          <a:noFill/>
        </p:spPr>
        <p:txBody>
          <a:bodyPr wrap="square">
            <a:spAutoFit/>
          </a:bodyPr>
          <a:lstStyle/>
          <a:p>
            <a:r>
              <a:rPr lang="en-US" dirty="0"/>
              <a:t>Given the </a:t>
            </a:r>
            <a:r>
              <a:rPr lang="en-US" dirty="0" err="1"/>
              <a:t>centre</a:t>
            </a:r>
            <a:r>
              <a:rPr lang="en-US" dirty="0"/>
              <a:t> point coordinates (0, 0) and radius as 8, generate all the points to form a circle.</a:t>
            </a:r>
            <a:endParaRPr lang="en-IN" dirty="0"/>
          </a:p>
        </p:txBody>
      </p:sp>
      <p:sp>
        <p:nvSpPr>
          <p:cNvPr id="7" name="TextBox 6">
            <a:extLst>
              <a:ext uri="{FF2B5EF4-FFF2-40B4-BE49-F238E27FC236}">
                <a16:creationId xmlns:a16="http://schemas.microsoft.com/office/drawing/2014/main" id="{9D15A310-FCD1-48A2-B827-98D9007B6A33}"/>
              </a:ext>
            </a:extLst>
          </p:cNvPr>
          <p:cNvSpPr txBox="1"/>
          <p:nvPr/>
        </p:nvSpPr>
        <p:spPr>
          <a:xfrm>
            <a:off x="202790" y="1114454"/>
            <a:ext cx="6098458" cy="4524315"/>
          </a:xfrm>
          <a:prstGeom prst="rect">
            <a:avLst/>
          </a:prstGeom>
          <a:noFill/>
        </p:spPr>
        <p:txBody>
          <a:bodyPr wrap="square">
            <a:spAutoFit/>
          </a:bodyPr>
          <a:lstStyle/>
          <a:p>
            <a:r>
              <a:rPr lang="en-US" dirty="0"/>
              <a:t>Solution-</a:t>
            </a:r>
          </a:p>
          <a:p>
            <a:r>
              <a:rPr lang="en-US" dirty="0"/>
              <a:t> Given-</a:t>
            </a:r>
          </a:p>
          <a:p>
            <a:r>
              <a:rPr lang="en-US" dirty="0"/>
              <a:t>Centre Coordinates of Circle (X0, Y0) = (0, 0)</a:t>
            </a:r>
          </a:p>
          <a:p>
            <a:r>
              <a:rPr lang="en-US" dirty="0"/>
              <a:t>Radius of Circle = 8</a:t>
            </a:r>
          </a:p>
          <a:p>
            <a:r>
              <a:rPr lang="en-US" dirty="0"/>
              <a:t> </a:t>
            </a:r>
          </a:p>
          <a:p>
            <a:r>
              <a:rPr lang="en-US" dirty="0"/>
              <a:t>Step-01:</a:t>
            </a:r>
          </a:p>
          <a:p>
            <a:r>
              <a:rPr lang="en-US" dirty="0"/>
              <a:t>Assign the starting point coordinates (X0, Y0) as-</a:t>
            </a:r>
          </a:p>
          <a:p>
            <a:r>
              <a:rPr lang="en-US" dirty="0"/>
              <a:t>X0 = 0</a:t>
            </a:r>
          </a:p>
          <a:p>
            <a:r>
              <a:rPr lang="en-US" dirty="0"/>
              <a:t>Y0 = R = 8</a:t>
            </a:r>
          </a:p>
          <a:p>
            <a:r>
              <a:rPr lang="en-US" dirty="0"/>
              <a:t> </a:t>
            </a:r>
          </a:p>
          <a:p>
            <a:r>
              <a:rPr lang="en-US" dirty="0"/>
              <a:t>Step-02:</a:t>
            </a:r>
          </a:p>
          <a:p>
            <a:r>
              <a:rPr lang="en-US" dirty="0"/>
              <a:t>Calculate the value of initial decision parameter P0 as-</a:t>
            </a:r>
          </a:p>
          <a:p>
            <a:r>
              <a:rPr lang="en-US" dirty="0"/>
              <a:t>P0 = 3 – 2 x R</a:t>
            </a:r>
          </a:p>
          <a:p>
            <a:r>
              <a:rPr lang="en-US" dirty="0"/>
              <a:t>P0 = 3 – 2 x 8</a:t>
            </a:r>
          </a:p>
          <a:p>
            <a:r>
              <a:rPr lang="en-US" dirty="0"/>
              <a:t>P0 = -13</a:t>
            </a:r>
          </a:p>
          <a:p>
            <a:endParaRPr lang="en-US" dirty="0"/>
          </a:p>
        </p:txBody>
      </p:sp>
      <p:sp>
        <p:nvSpPr>
          <p:cNvPr id="9" name="TextBox 8">
            <a:extLst>
              <a:ext uri="{FF2B5EF4-FFF2-40B4-BE49-F238E27FC236}">
                <a16:creationId xmlns:a16="http://schemas.microsoft.com/office/drawing/2014/main" id="{B8F51946-7DA7-48CF-970F-076BEF7F63A1}"/>
              </a:ext>
            </a:extLst>
          </p:cNvPr>
          <p:cNvSpPr txBox="1"/>
          <p:nvPr/>
        </p:nvSpPr>
        <p:spPr>
          <a:xfrm>
            <a:off x="6093542" y="125554"/>
            <a:ext cx="6098458" cy="1754326"/>
          </a:xfrm>
          <a:prstGeom prst="rect">
            <a:avLst/>
          </a:prstGeom>
          <a:noFill/>
        </p:spPr>
        <p:txBody>
          <a:bodyPr wrap="square">
            <a:spAutoFit/>
          </a:bodyPr>
          <a:lstStyle/>
          <a:p>
            <a:r>
              <a:rPr lang="en-US" b="1" dirty="0"/>
              <a:t>Step-03:</a:t>
            </a:r>
          </a:p>
          <a:p>
            <a:r>
              <a:rPr lang="en-US" dirty="0"/>
              <a:t>As </a:t>
            </a:r>
            <a:r>
              <a:rPr lang="en-US" dirty="0" err="1"/>
              <a:t>Pinitial</a:t>
            </a:r>
            <a:r>
              <a:rPr lang="en-US" dirty="0"/>
              <a:t> &lt; 0, so case-01 is satisfied.</a:t>
            </a:r>
          </a:p>
          <a:p>
            <a:r>
              <a:rPr lang="en-US" dirty="0"/>
              <a:t> Thus,</a:t>
            </a:r>
          </a:p>
          <a:p>
            <a:r>
              <a:rPr lang="en-US" dirty="0"/>
              <a:t>Xk+1 = </a:t>
            </a:r>
            <a:r>
              <a:rPr lang="en-US" dirty="0" err="1"/>
              <a:t>Xk</a:t>
            </a:r>
            <a:r>
              <a:rPr lang="en-US" dirty="0"/>
              <a:t> + 1 = 0 + 1 = 1</a:t>
            </a:r>
          </a:p>
          <a:p>
            <a:r>
              <a:rPr lang="en-US" dirty="0"/>
              <a:t>Yk+1 = </a:t>
            </a:r>
            <a:r>
              <a:rPr lang="en-US" dirty="0" err="1"/>
              <a:t>Yk</a:t>
            </a:r>
            <a:r>
              <a:rPr lang="en-US" dirty="0"/>
              <a:t> = 8</a:t>
            </a:r>
          </a:p>
          <a:p>
            <a:r>
              <a:rPr lang="en-US" dirty="0"/>
              <a:t>Pk+1 = Pk + 4 x Xk+1 + 6 = -13 + (4 x 1) + 6 = -3</a:t>
            </a:r>
          </a:p>
        </p:txBody>
      </p:sp>
      <p:sp>
        <p:nvSpPr>
          <p:cNvPr id="11" name="TextBox 10">
            <a:extLst>
              <a:ext uri="{FF2B5EF4-FFF2-40B4-BE49-F238E27FC236}">
                <a16:creationId xmlns:a16="http://schemas.microsoft.com/office/drawing/2014/main" id="{908BA2C2-3931-42F6-A7A3-0BAA661B9AA2}"/>
              </a:ext>
            </a:extLst>
          </p:cNvPr>
          <p:cNvSpPr txBox="1"/>
          <p:nvPr/>
        </p:nvSpPr>
        <p:spPr>
          <a:xfrm>
            <a:off x="6093542" y="2222449"/>
            <a:ext cx="6098458" cy="1754326"/>
          </a:xfrm>
          <a:prstGeom prst="rect">
            <a:avLst/>
          </a:prstGeom>
          <a:noFill/>
        </p:spPr>
        <p:txBody>
          <a:bodyPr wrap="square">
            <a:spAutoFit/>
          </a:bodyPr>
          <a:lstStyle/>
          <a:p>
            <a:r>
              <a:rPr lang="en-US" b="1" dirty="0"/>
              <a:t>Step-04:</a:t>
            </a:r>
          </a:p>
          <a:p>
            <a:r>
              <a:rPr lang="en-US" dirty="0"/>
              <a:t>This step is not applicable here as the given </a:t>
            </a:r>
            <a:r>
              <a:rPr lang="en-US" dirty="0" err="1"/>
              <a:t>centre</a:t>
            </a:r>
            <a:r>
              <a:rPr lang="en-US" dirty="0"/>
              <a:t> point coordinates is (0, 0).</a:t>
            </a:r>
          </a:p>
          <a:p>
            <a:endParaRPr lang="en-US" dirty="0"/>
          </a:p>
          <a:p>
            <a:r>
              <a:rPr lang="en-US" dirty="0"/>
              <a:t> </a:t>
            </a:r>
            <a:r>
              <a:rPr lang="en-US" b="1" dirty="0"/>
              <a:t>Step-05:</a:t>
            </a:r>
          </a:p>
          <a:p>
            <a:r>
              <a:rPr lang="en-US" dirty="0"/>
              <a:t> Step-03 is executed similarly until Xk+1 &gt;= Yk+1 as follows-</a:t>
            </a:r>
            <a:endParaRPr lang="en-IN" dirty="0"/>
          </a:p>
        </p:txBody>
      </p:sp>
    </p:spTree>
    <p:extLst>
      <p:ext uri="{BB962C8B-B14F-4D97-AF65-F5344CB8AC3E}">
        <p14:creationId xmlns:p14="http://schemas.microsoft.com/office/powerpoint/2010/main" val="406395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F725CCCB-95B9-4444-9033-8D7DC744562C}" type="slidenum">
              <a:rPr lang="en-US" altLang="zh-TW" sz="1400"/>
              <a:pPr eaLnBrk="1" hangingPunct="1"/>
              <a:t>6</a:t>
            </a:fld>
            <a:endParaRPr lang="en-US" altLang="zh-TW" sz="1400"/>
          </a:p>
        </p:txBody>
      </p:sp>
      <p:sp>
        <p:nvSpPr>
          <p:cNvPr id="58370" name="Rectangle 2"/>
          <p:cNvSpPr>
            <a:spLocks noGrp="1" noChangeArrowheads="1"/>
          </p:cNvSpPr>
          <p:nvPr>
            <p:ph type="title"/>
          </p:nvPr>
        </p:nvSpPr>
        <p:spPr>
          <a:xfrm>
            <a:off x="1524000" y="152400"/>
            <a:ext cx="4211638" cy="609600"/>
          </a:xfrm>
        </p:spPr>
        <p:txBody>
          <a:bodyPr>
            <a:normAutofit fontScale="90000"/>
          </a:bodyPr>
          <a:lstStyle/>
          <a:p>
            <a:pPr eaLnBrk="1" hangingPunct="1">
              <a:defRPr/>
            </a:pPr>
            <a:r>
              <a:rPr lang="en-US" altLang="zh-TW" sz="4000">
                <a:cs typeface="Arial" pitchFamily="34" charset="0"/>
              </a:rPr>
              <a:t>1.1Input Devices</a:t>
            </a:r>
          </a:p>
        </p:txBody>
      </p:sp>
      <p:sp>
        <p:nvSpPr>
          <p:cNvPr id="17413" name="Rectangle 3"/>
          <p:cNvSpPr>
            <a:spLocks noGrp="1" noChangeArrowheads="1"/>
          </p:cNvSpPr>
          <p:nvPr>
            <p:ph type="body" idx="1"/>
          </p:nvPr>
        </p:nvSpPr>
        <p:spPr>
          <a:xfrm>
            <a:off x="1919288" y="692151"/>
            <a:ext cx="8229600" cy="5059363"/>
          </a:xfrm>
        </p:spPr>
        <p:txBody>
          <a:bodyPr/>
          <a:lstStyle/>
          <a:p>
            <a:pPr eaLnBrk="1" hangingPunct="1"/>
            <a:r>
              <a:rPr lang="en-US" altLang="zh-TW">
                <a:cs typeface="Arial" panose="020B0604020202020204" pitchFamily="34" charset="0"/>
              </a:rPr>
              <a:t>Scanner</a:t>
            </a:r>
          </a:p>
          <a:p>
            <a:pPr eaLnBrk="1" hangingPunct="1"/>
            <a:r>
              <a:rPr lang="en-US" altLang="zh-TW" sz="2400">
                <a:cs typeface="Arial" panose="020B0604020202020204" pitchFamily="34" charset="0"/>
              </a:rPr>
              <a:t>Scanner is a device used to convert a still image into a digital one. It can read text or illustrations printed on paper and translate the information into a form the computer can use</a:t>
            </a:r>
            <a:endParaRPr lang="en-US" altLang="zh-TW" sz="2400">
              <a:solidFill>
                <a:schemeClr val="bg2"/>
              </a:solidFill>
              <a:cs typeface="Arial" panose="020B0604020202020204" pitchFamily="34" charset="0"/>
            </a:endParaRPr>
          </a:p>
        </p:txBody>
      </p:sp>
      <p:pic>
        <p:nvPicPr>
          <p:cNvPr id="17414" name="Picture 4" descr="SCA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276600"/>
            <a:ext cx="24018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5" descr="AA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690938"/>
            <a:ext cx="3429000"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6" descr="BB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1" y="2895600"/>
            <a:ext cx="149066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Text Box 7"/>
          <p:cNvSpPr txBox="1">
            <a:spLocks noChangeArrowheads="1"/>
          </p:cNvSpPr>
          <p:nvPr/>
        </p:nvSpPr>
        <p:spPr bwMode="auto">
          <a:xfrm>
            <a:off x="2133600" y="5867401"/>
            <a:ext cx="2090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cs typeface="Arial" panose="020B0604020202020204" pitchFamily="34" charset="0"/>
              </a:rPr>
              <a:t>Flatbed scanner</a:t>
            </a:r>
          </a:p>
        </p:txBody>
      </p:sp>
      <p:sp>
        <p:nvSpPr>
          <p:cNvPr id="17418" name="Text Box 8"/>
          <p:cNvSpPr txBox="1">
            <a:spLocks noChangeArrowheads="1"/>
          </p:cNvSpPr>
          <p:nvPr/>
        </p:nvSpPr>
        <p:spPr bwMode="auto">
          <a:xfrm>
            <a:off x="3792538" y="3886201"/>
            <a:ext cx="2151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cs typeface="Arial" panose="020B0604020202020204" pitchFamily="34" charset="0"/>
              </a:rPr>
              <a:t>Bar code reader</a:t>
            </a:r>
          </a:p>
        </p:txBody>
      </p:sp>
      <p:sp>
        <p:nvSpPr>
          <p:cNvPr id="17419" name="Text Box 9"/>
          <p:cNvSpPr txBox="1">
            <a:spLocks noChangeArrowheads="1"/>
          </p:cNvSpPr>
          <p:nvPr/>
        </p:nvSpPr>
        <p:spPr bwMode="auto">
          <a:xfrm>
            <a:off x="7391400" y="3429001"/>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cs typeface="Arial" panose="020B0604020202020204" pitchFamily="34" charset="0"/>
              </a:rPr>
              <a:t>Film scanner</a:t>
            </a:r>
          </a:p>
        </p:txBody>
      </p:sp>
    </p:spTree>
    <p:extLst>
      <p:ext uri="{BB962C8B-B14F-4D97-AF65-F5344CB8AC3E}">
        <p14:creationId xmlns:p14="http://schemas.microsoft.com/office/powerpoint/2010/main" val="1306024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E6F483-AF0C-4706-86B8-BA94488EF4E1}"/>
              </a:ext>
            </a:extLst>
          </p:cNvPr>
          <p:cNvPicPr>
            <a:picLocks noChangeAspect="1"/>
          </p:cNvPicPr>
          <p:nvPr/>
        </p:nvPicPr>
        <p:blipFill>
          <a:blip r:embed="rId2"/>
          <a:stretch>
            <a:fillRect/>
          </a:stretch>
        </p:blipFill>
        <p:spPr>
          <a:xfrm>
            <a:off x="238124" y="238125"/>
            <a:ext cx="4569849" cy="4769624"/>
          </a:xfrm>
          <a:prstGeom prst="rect">
            <a:avLst/>
          </a:prstGeom>
        </p:spPr>
      </p:pic>
      <p:sp>
        <p:nvSpPr>
          <p:cNvPr id="7" name="TextBox 6">
            <a:extLst>
              <a:ext uri="{FF2B5EF4-FFF2-40B4-BE49-F238E27FC236}">
                <a16:creationId xmlns:a16="http://schemas.microsoft.com/office/drawing/2014/main" id="{36ED412F-6F38-4C47-9735-23CE44F4BB6B}"/>
              </a:ext>
            </a:extLst>
          </p:cNvPr>
          <p:cNvSpPr txBox="1"/>
          <p:nvPr/>
        </p:nvSpPr>
        <p:spPr>
          <a:xfrm>
            <a:off x="5158248" y="1334162"/>
            <a:ext cx="6098458" cy="2862322"/>
          </a:xfrm>
          <a:prstGeom prst="rect">
            <a:avLst/>
          </a:prstGeom>
          <a:noFill/>
        </p:spPr>
        <p:txBody>
          <a:bodyPr wrap="square">
            <a:spAutoFit/>
          </a:bodyPr>
          <a:lstStyle/>
          <a:p>
            <a:r>
              <a:rPr lang="en-US" dirty="0"/>
              <a:t>Now, the points for rest of the part are generated by following the signs of other quadrants.</a:t>
            </a:r>
          </a:p>
          <a:p>
            <a:endParaRPr lang="en-US" dirty="0"/>
          </a:p>
          <a:p>
            <a:r>
              <a:rPr lang="en-US" dirty="0"/>
              <a:t>The other points can also be generated by calculating each octant separately.</a:t>
            </a:r>
          </a:p>
          <a:p>
            <a:endParaRPr lang="en-US" dirty="0"/>
          </a:p>
          <a:p>
            <a:r>
              <a:rPr lang="en-US" dirty="0"/>
              <a:t> </a:t>
            </a:r>
          </a:p>
          <a:p>
            <a:endParaRPr lang="en-US" dirty="0"/>
          </a:p>
          <a:p>
            <a:r>
              <a:rPr lang="en-US" dirty="0"/>
              <a:t>Here, all the points have been generated with respect to quadrant-1-</a:t>
            </a:r>
            <a:endParaRPr lang="en-IN" dirty="0"/>
          </a:p>
        </p:txBody>
      </p:sp>
    </p:spTree>
    <p:extLst>
      <p:ext uri="{BB962C8B-B14F-4D97-AF65-F5344CB8AC3E}">
        <p14:creationId xmlns:p14="http://schemas.microsoft.com/office/powerpoint/2010/main" val="94090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75B95-97BF-40AC-AE3C-7C7B833A9E89}"/>
              </a:ext>
            </a:extLst>
          </p:cNvPr>
          <p:cNvPicPr>
            <a:picLocks noChangeAspect="1"/>
          </p:cNvPicPr>
          <p:nvPr/>
        </p:nvPicPr>
        <p:blipFill>
          <a:blip r:embed="rId2"/>
          <a:stretch>
            <a:fillRect/>
          </a:stretch>
        </p:blipFill>
        <p:spPr>
          <a:xfrm>
            <a:off x="1075787" y="57376"/>
            <a:ext cx="10040426" cy="6800624"/>
          </a:xfrm>
          <a:prstGeom prst="rect">
            <a:avLst/>
          </a:prstGeom>
        </p:spPr>
      </p:pic>
    </p:spTree>
    <p:extLst>
      <p:ext uri="{BB962C8B-B14F-4D97-AF65-F5344CB8AC3E}">
        <p14:creationId xmlns:p14="http://schemas.microsoft.com/office/powerpoint/2010/main" val="1262841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68F919-6A3D-4689-A665-187C7BD91D73}"/>
              </a:ext>
            </a:extLst>
          </p:cNvPr>
          <p:cNvSpPr txBox="1"/>
          <p:nvPr/>
        </p:nvSpPr>
        <p:spPr>
          <a:xfrm>
            <a:off x="276532" y="800676"/>
            <a:ext cx="10224320" cy="4619854"/>
          </a:xfrm>
          <a:prstGeom prst="rect">
            <a:avLst/>
          </a:prstGeom>
          <a:noFill/>
        </p:spPr>
        <p:txBody>
          <a:bodyPr wrap="square">
            <a:spAutoFit/>
          </a:bodyPr>
          <a:lstStyle/>
          <a:p>
            <a:pPr>
              <a:lnSpc>
                <a:spcPct val="150000"/>
              </a:lnSpc>
            </a:pPr>
            <a:r>
              <a:rPr lang="en-US" dirty="0"/>
              <a:t>Steps:</a:t>
            </a:r>
          </a:p>
          <a:p>
            <a:pPr>
              <a:lnSpc>
                <a:spcPct val="150000"/>
              </a:lnSpc>
            </a:pPr>
            <a:endParaRPr lang="en-US" dirty="0"/>
          </a:p>
          <a:p>
            <a:pPr>
              <a:lnSpc>
                <a:spcPct val="150000"/>
              </a:lnSpc>
            </a:pPr>
            <a:r>
              <a:rPr lang="en-US" dirty="0"/>
              <a:t>Step 1 : Set initial values of (xc, </a:t>
            </a:r>
            <a:r>
              <a:rPr lang="en-US" dirty="0" err="1"/>
              <a:t>yc</a:t>
            </a:r>
            <a:r>
              <a:rPr lang="en-US" dirty="0"/>
              <a:t>) and (x, y)</a:t>
            </a:r>
          </a:p>
          <a:p>
            <a:pPr>
              <a:lnSpc>
                <a:spcPct val="150000"/>
              </a:lnSpc>
            </a:pPr>
            <a:r>
              <a:rPr lang="en-US" dirty="0"/>
              <a:t>Step 2 : Calculate decision parameter d to d = 3 – (2 * r).</a:t>
            </a:r>
          </a:p>
          <a:p>
            <a:pPr>
              <a:lnSpc>
                <a:spcPct val="150000"/>
              </a:lnSpc>
            </a:pPr>
            <a:r>
              <a:rPr lang="en-US" dirty="0"/>
              <a:t>Step 3 : call </a:t>
            </a:r>
            <a:r>
              <a:rPr lang="en-US" dirty="0" err="1"/>
              <a:t>displayBresenhmCircle</a:t>
            </a:r>
            <a:r>
              <a:rPr lang="en-US" dirty="0"/>
              <a:t>(int xc, int </a:t>
            </a:r>
            <a:r>
              <a:rPr lang="en-US" dirty="0" err="1"/>
              <a:t>yc</a:t>
            </a:r>
            <a:r>
              <a:rPr lang="en-US" dirty="0"/>
              <a:t>, int x, int y) method to display initial(0,r) point.</a:t>
            </a:r>
          </a:p>
          <a:p>
            <a:pPr>
              <a:lnSpc>
                <a:spcPct val="150000"/>
              </a:lnSpc>
            </a:pPr>
            <a:r>
              <a:rPr lang="en-US" dirty="0"/>
              <a:t>Step 4 : Repeat steps 5 to 8 until x &lt; = y</a:t>
            </a:r>
          </a:p>
          <a:p>
            <a:pPr>
              <a:lnSpc>
                <a:spcPct val="150000"/>
              </a:lnSpc>
            </a:pPr>
            <a:r>
              <a:rPr lang="en-US" dirty="0"/>
              <a:t>Step 5 : Increment value of x.</a:t>
            </a:r>
          </a:p>
          <a:p>
            <a:pPr>
              <a:lnSpc>
                <a:spcPct val="150000"/>
              </a:lnSpc>
            </a:pPr>
            <a:r>
              <a:rPr lang="en-US" dirty="0"/>
              <a:t>Step 6 : If d &lt; 0, set d = d + (4*x) + 6</a:t>
            </a:r>
          </a:p>
          <a:p>
            <a:pPr>
              <a:lnSpc>
                <a:spcPct val="150000"/>
              </a:lnSpc>
            </a:pPr>
            <a:r>
              <a:rPr lang="en-US" dirty="0"/>
              <a:t>Step 7 : Else, set d = d + 4 * (x – y) + 10 and decrement y by 1.</a:t>
            </a:r>
          </a:p>
          <a:p>
            <a:pPr>
              <a:lnSpc>
                <a:spcPct val="150000"/>
              </a:lnSpc>
            </a:pPr>
            <a:r>
              <a:rPr lang="en-US" dirty="0"/>
              <a:t>Step 8 : call </a:t>
            </a:r>
            <a:r>
              <a:rPr lang="en-US" dirty="0" err="1"/>
              <a:t>displayBresenhmCircle</a:t>
            </a:r>
            <a:r>
              <a:rPr lang="en-US" dirty="0"/>
              <a:t>(int xc, int </a:t>
            </a:r>
            <a:r>
              <a:rPr lang="en-US" dirty="0" err="1"/>
              <a:t>yc</a:t>
            </a:r>
            <a:r>
              <a:rPr lang="en-US" dirty="0"/>
              <a:t>, int x, int y) method.</a:t>
            </a:r>
          </a:p>
          <a:p>
            <a:pPr>
              <a:lnSpc>
                <a:spcPct val="150000"/>
              </a:lnSpc>
            </a:pPr>
            <a:r>
              <a:rPr lang="en-US" dirty="0"/>
              <a:t>Step 9 : Exit.</a:t>
            </a:r>
            <a:endParaRPr lang="en-IN" dirty="0"/>
          </a:p>
        </p:txBody>
      </p:sp>
    </p:spTree>
    <p:extLst>
      <p:ext uri="{BB962C8B-B14F-4D97-AF65-F5344CB8AC3E}">
        <p14:creationId xmlns:p14="http://schemas.microsoft.com/office/powerpoint/2010/main" val="4107307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09836-12A6-498C-AFF9-77B6F719969F}"/>
              </a:ext>
            </a:extLst>
          </p:cNvPr>
          <p:cNvSpPr>
            <a:spLocks noGrp="1"/>
          </p:cNvSpPr>
          <p:nvPr>
            <p:ph type="title"/>
          </p:nvPr>
        </p:nvSpPr>
        <p:spPr/>
        <p:txBody>
          <a:bodyPr/>
          <a:lstStyle/>
          <a:p>
            <a:r>
              <a:rPr lang="en-US" b="1" i="0" u="sng" dirty="0">
                <a:solidFill>
                  <a:srgbClr val="303030"/>
                </a:solidFill>
                <a:effectLst/>
                <a:latin typeface="roboto condensed" panose="02000000000000000000" pitchFamily="2" charset="0"/>
              </a:rPr>
              <a:t>Mid Point Circle Drawing Algorithm</a:t>
            </a:r>
            <a:br>
              <a:rPr lang="en-US" b="1" i="0" dirty="0">
                <a:solidFill>
                  <a:srgbClr val="303030"/>
                </a:solidFill>
                <a:effectLst/>
                <a:latin typeface="roboto condensed" panose="02000000000000000000" pitchFamily="2" charset="0"/>
              </a:rPr>
            </a:br>
            <a:endParaRPr lang="en-IN" dirty="0"/>
          </a:p>
        </p:txBody>
      </p:sp>
      <p:sp>
        <p:nvSpPr>
          <p:cNvPr id="3" name="Content Placeholder 2">
            <a:extLst>
              <a:ext uri="{FF2B5EF4-FFF2-40B4-BE49-F238E27FC236}">
                <a16:creationId xmlns:a16="http://schemas.microsoft.com/office/drawing/2014/main" id="{BB9A0C20-C689-4068-825F-27BB20A7D956}"/>
              </a:ext>
            </a:extLst>
          </p:cNvPr>
          <p:cNvSpPr>
            <a:spLocks noGrp="1"/>
          </p:cNvSpPr>
          <p:nvPr>
            <p:ph idx="1"/>
          </p:nvPr>
        </p:nvSpPr>
        <p:spPr>
          <a:xfrm>
            <a:off x="838200" y="1825625"/>
            <a:ext cx="3527323" cy="4351338"/>
          </a:xfrm>
        </p:spPr>
        <p:txBody>
          <a:bodyPr>
            <a:normAutofit/>
          </a:bodyPr>
          <a:lstStyle/>
          <a:p>
            <a:r>
              <a:rPr lang="en-US" sz="1600" b="1" dirty="0"/>
              <a:t>Given-</a:t>
            </a:r>
          </a:p>
          <a:p>
            <a:r>
              <a:rPr lang="en-US" sz="1600" dirty="0"/>
              <a:t>Centre point of Circle = (X0, Y0)</a:t>
            </a:r>
          </a:p>
          <a:p>
            <a:r>
              <a:rPr lang="en-US" sz="1600" dirty="0"/>
              <a:t>Radius of Circle = R</a:t>
            </a:r>
          </a:p>
          <a:p>
            <a:r>
              <a:rPr lang="en-US" sz="1600" dirty="0"/>
              <a:t> The points generation using Mid Point Circle Drawing Algorithm involves the following steps-</a:t>
            </a:r>
            <a:endParaRPr lang="en-IN" sz="1600" dirty="0"/>
          </a:p>
        </p:txBody>
      </p:sp>
      <p:sp>
        <p:nvSpPr>
          <p:cNvPr id="5" name="TextBox 4">
            <a:extLst>
              <a:ext uri="{FF2B5EF4-FFF2-40B4-BE49-F238E27FC236}">
                <a16:creationId xmlns:a16="http://schemas.microsoft.com/office/drawing/2014/main" id="{634F185A-B84C-45D6-B382-0914D1999E9C}"/>
              </a:ext>
            </a:extLst>
          </p:cNvPr>
          <p:cNvSpPr txBox="1"/>
          <p:nvPr/>
        </p:nvSpPr>
        <p:spPr>
          <a:xfrm>
            <a:off x="5255342" y="1423329"/>
            <a:ext cx="6098458" cy="4247317"/>
          </a:xfrm>
          <a:prstGeom prst="rect">
            <a:avLst/>
          </a:prstGeom>
          <a:noFill/>
        </p:spPr>
        <p:txBody>
          <a:bodyPr wrap="square">
            <a:spAutoFit/>
          </a:bodyPr>
          <a:lstStyle/>
          <a:p>
            <a:r>
              <a:rPr lang="en-US" b="1" dirty="0"/>
              <a:t>Step-01:</a:t>
            </a:r>
          </a:p>
          <a:p>
            <a:r>
              <a:rPr lang="en-US" dirty="0"/>
              <a:t> </a:t>
            </a:r>
          </a:p>
          <a:p>
            <a:endParaRPr lang="en-US" dirty="0"/>
          </a:p>
          <a:p>
            <a:r>
              <a:rPr lang="en-US" dirty="0"/>
              <a:t>Assign the starting point coordinates (X0, Y0) as-</a:t>
            </a:r>
          </a:p>
          <a:p>
            <a:endParaRPr lang="en-US" dirty="0"/>
          </a:p>
          <a:p>
            <a:r>
              <a:rPr lang="en-US" dirty="0"/>
              <a:t>X0 = 0</a:t>
            </a:r>
          </a:p>
          <a:p>
            <a:r>
              <a:rPr lang="en-US" dirty="0"/>
              <a:t>Y0 = R</a:t>
            </a:r>
          </a:p>
          <a:p>
            <a:r>
              <a:rPr lang="en-US" dirty="0"/>
              <a:t> </a:t>
            </a:r>
          </a:p>
          <a:p>
            <a:endParaRPr lang="en-US" dirty="0"/>
          </a:p>
          <a:p>
            <a:r>
              <a:rPr lang="en-US" b="1" dirty="0"/>
              <a:t>Step-02:</a:t>
            </a:r>
          </a:p>
          <a:p>
            <a:r>
              <a:rPr lang="en-US" dirty="0"/>
              <a:t> </a:t>
            </a:r>
          </a:p>
          <a:p>
            <a:endParaRPr lang="en-US" dirty="0"/>
          </a:p>
          <a:p>
            <a:r>
              <a:rPr lang="en-US" dirty="0"/>
              <a:t>Calculate the value of initial decision parameter P0 as-</a:t>
            </a:r>
          </a:p>
          <a:p>
            <a:endParaRPr lang="en-US" dirty="0"/>
          </a:p>
          <a:p>
            <a:r>
              <a:rPr lang="en-US" dirty="0"/>
              <a:t>P0 = 1 – R</a:t>
            </a:r>
            <a:endParaRPr lang="en-IN" dirty="0"/>
          </a:p>
        </p:txBody>
      </p:sp>
    </p:spTree>
    <p:extLst>
      <p:ext uri="{BB962C8B-B14F-4D97-AF65-F5344CB8AC3E}">
        <p14:creationId xmlns:p14="http://schemas.microsoft.com/office/powerpoint/2010/main" val="3751904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7F369A-BF9E-4EC0-91B9-059F43CA9287}"/>
              </a:ext>
            </a:extLst>
          </p:cNvPr>
          <p:cNvSpPr txBox="1"/>
          <p:nvPr/>
        </p:nvSpPr>
        <p:spPr>
          <a:xfrm>
            <a:off x="438764" y="481975"/>
            <a:ext cx="6098458" cy="3139321"/>
          </a:xfrm>
          <a:prstGeom prst="rect">
            <a:avLst/>
          </a:prstGeom>
          <a:noFill/>
        </p:spPr>
        <p:txBody>
          <a:bodyPr wrap="square">
            <a:spAutoFit/>
          </a:bodyPr>
          <a:lstStyle/>
          <a:p>
            <a:r>
              <a:rPr lang="en-US" b="1" dirty="0"/>
              <a:t>Step-03:</a:t>
            </a:r>
          </a:p>
          <a:p>
            <a:r>
              <a:rPr lang="en-US" dirty="0"/>
              <a:t> </a:t>
            </a:r>
          </a:p>
          <a:p>
            <a:endParaRPr lang="en-US" dirty="0"/>
          </a:p>
          <a:p>
            <a:r>
              <a:rPr lang="en-US" dirty="0"/>
              <a:t>Suppose the current point is (</a:t>
            </a:r>
            <a:r>
              <a:rPr lang="en-US" dirty="0" err="1"/>
              <a:t>Xk</a:t>
            </a:r>
            <a:r>
              <a:rPr lang="en-US" dirty="0"/>
              <a:t>, </a:t>
            </a:r>
            <a:r>
              <a:rPr lang="en-US" dirty="0" err="1"/>
              <a:t>Yk</a:t>
            </a:r>
            <a:r>
              <a:rPr lang="en-US" dirty="0"/>
              <a:t>) and the next point is (Xk+1, Yk+1).</a:t>
            </a:r>
          </a:p>
          <a:p>
            <a:endParaRPr lang="en-US" dirty="0"/>
          </a:p>
          <a:p>
            <a:endParaRPr lang="en-US" dirty="0"/>
          </a:p>
          <a:p>
            <a:r>
              <a:rPr lang="en-US" dirty="0"/>
              <a:t> Find the next point of the first octant depending on the value of decision parameter Pk.</a:t>
            </a:r>
          </a:p>
          <a:p>
            <a:endParaRPr lang="en-US" dirty="0"/>
          </a:p>
          <a:p>
            <a:r>
              <a:rPr lang="en-US" dirty="0"/>
              <a:t>Follow the below two cases-</a:t>
            </a:r>
            <a:endParaRPr lang="en-IN" dirty="0"/>
          </a:p>
        </p:txBody>
      </p:sp>
      <p:pic>
        <p:nvPicPr>
          <p:cNvPr id="6" name="Picture 5">
            <a:extLst>
              <a:ext uri="{FF2B5EF4-FFF2-40B4-BE49-F238E27FC236}">
                <a16:creationId xmlns:a16="http://schemas.microsoft.com/office/drawing/2014/main" id="{C0C6C57F-4888-4E4E-B538-67EB5EDBA701}"/>
              </a:ext>
            </a:extLst>
          </p:cNvPr>
          <p:cNvPicPr>
            <a:picLocks noChangeAspect="1"/>
          </p:cNvPicPr>
          <p:nvPr/>
        </p:nvPicPr>
        <p:blipFill>
          <a:blip r:embed="rId2"/>
          <a:stretch>
            <a:fillRect/>
          </a:stretch>
        </p:blipFill>
        <p:spPr>
          <a:xfrm>
            <a:off x="618818" y="3524250"/>
            <a:ext cx="5243666" cy="3333750"/>
          </a:xfrm>
          <a:prstGeom prst="rect">
            <a:avLst/>
          </a:prstGeom>
        </p:spPr>
      </p:pic>
      <p:sp>
        <p:nvSpPr>
          <p:cNvPr id="8" name="TextBox 7">
            <a:extLst>
              <a:ext uri="{FF2B5EF4-FFF2-40B4-BE49-F238E27FC236}">
                <a16:creationId xmlns:a16="http://schemas.microsoft.com/office/drawing/2014/main" id="{2FDC648E-0B0B-4A18-88FC-338961992987}"/>
              </a:ext>
            </a:extLst>
          </p:cNvPr>
          <p:cNvSpPr txBox="1"/>
          <p:nvPr/>
        </p:nvSpPr>
        <p:spPr>
          <a:xfrm>
            <a:off x="6151308" y="384929"/>
            <a:ext cx="6098458" cy="2862322"/>
          </a:xfrm>
          <a:prstGeom prst="rect">
            <a:avLst/>
          </a:prstGeom>
          <a:noFill/>
        </p:spPr>
        <p:txBody>
          <a:bodyPr wrap="square">
            <a:spAutoFit/>
          </a:bodyPr>
          <a:lstStyle/>
          <a:p>
            <a:r>
              <a:rPr lang="en-US" b="1" dirty="0"/>
              <a:t>Step-04:</a:t>
            </a:r>
          </a:p>
          <a:p>
            <a:r>
              <a:rPr lang="en-US" dirty="0"/>
              <a:t> </a:t>
            </a:r>
          </a:p>
          <a:p>
            <a:endParaRPr lang="en-US" dirty="0"/>
          </a:p>
          <a:p>
            <a:r>
              <a:rPr lang="en-US" dirty="0"/>
              <a:t>If the given </a:t>
            </a:r>
            <a:r>
              <a:rPr lang="en-US" dirty="0" err="1"/>
              <a:t>centre</a:t>
            </a:r>
            <a:r>
              <a:rPr lang="en-US" dirty="0"/>
              <a:t> point (X0, Y0) is not (0, 0), then do the following and plot the point-</a:t>
            </a:r>
          </a:p>
          <a:p>
            <a:endParaRPr lang="en-US" dirty="0"/>
          </a:p>
          <a:p>
            <a:r>
              <a:rPr lang="en-US" dirty="0" err="1"/>
              <a:t>Xplot</a:t>
            </a:r>
            <a:r>
              <a:rPr lang="en-US" dirty="0"/>
              <a:t> = </a:t>
            </a:r>
            <a:r>
              <a:rPr lang="en-US" dirty="0" err="1"/>
              <a:t>Xc</a:t>
            </a:r>
            <a:r>
              <a:rPr lang="en-US" dirty="0"/>
              <a:t> + X0</a:t>
            </a:r>
          </a:p>
          <a:p>
            <a:r>
              <a:rPr lang="en-US" dirty="0" err="1"/>
              <a:t>Yplot</a:t>
            </a:r>
            <a:r>
              <a:rPr lang="en-US" dirty="0"/>
              <a:t> = </a:t>
            </a:r>
            <a:r>
              <a:rPr lang="en-US" dirty="0" err="1"/>
              <a:t>Yc</a:t>
            </a:r>
            <a:r>
              <a:rPr lang="en-US" dirty="0"/>
              <a:t> + Y0</a:t>
            </a:r>
          </a:p>
          <a:p>
            <a:r>
              <a:rPr lang="en-US" dirty="0"/>
              <a:t> </a:t>
            </a:r>
          </a:p>
          <a:p>
            <a:r>
              <a:rPr lang="en-US" dirty="0"/>
              <a:t>Here, (</a:t>
            </a:r>
            <a:r>
              <a:rPr lang="en-US" dirty="0" err="1"/>
              <a:t>Xc</a:t>
            </a:r>
            <a:r>
              <a:rPr lang="en-US" dirty="0"/>
              <a:t>, </a:t>
            </a:r>
            <a:r>
              <a:rPr lang="en-US" dirty="0" err="1"/>
              <a:t>Yc</a:t>
            </a:r>
            <a:r>
              <a:rPr lang="en-US" dirty="0"/>
              <a:t>) denotes the current value of X and Y coordinates.</a:t>
            </a:r>
            <a:endParaRPr lang="en-IN" dirty="0"/>
          </a:p>
        </p:txBody>
      </p:sp>
      <p:sp>
        <p:nvSpPr>
          <p:cNvPr id="10" name="TextBox 9">
            <a:extLst>
              <a:ext uri="{FF2B5EF4-FFF2-40B4-BE49-F238E27FC236}">
                <a16:creationId xmlns:a16="http://schemas.microsoft.com/office/drawing/2014/main" id="{7BA1AF82-F653-4119-A5AA-2A9B8246E4C5}"/>
              </a:ext>
            </a:extLst>
          </p:cNvPr>
          <p:cNvSpPr txBox="1"/>
          <p:nvPr/>
        </p:nvSpPr>
        <p:spPr>
          <a:xfrm>
            <a:off x="6121812" y="3429000"/>
            <a:ext cx="6127954" cy="2862322"/>
          </a:xfrm>
          <a:prstGeom prst="rect">
            <a:avLst/>
          </a:prstGeom>
          <a:noFill/>
        </p:spPr>
        <p:txBody>
          <a:bodyPr wrap="square">
            <a:spAutoFit/>
          </a:bodyPr>
          <a:lstStyle/>
          <a:p>
            <a:r>
              <a:rPr lang="en-US" b="1" dirty="0"/>
              <a:t>Step-05:</a:t>
            </a:r>
          </a:p>
          <a:p>
            <a:r>
              <a:rPr lang="en-US" dirty="0"/>
              <a:t> </a:t>
            </a:r>
          </a:p>
          <a:p>
            <a:r>
              <a:rPr lang="en-US" dirty="0"/>
              <a:t>Keep repeating Step-03 and Step-04 until </a:t>
            </a:r>
            <a:r>
              <a:rPr lang="en-US" dirty="0" err="1"/>
              <a:t>Xplot</a:t>
            </a:r>
            <a:r>
              <a:rPr lang="en-US" dirty="0"/>
              <a:t> &gt;= </a:t>
            </a:r>
            <a:r>
              <a:rPr lang="en-US" dirty="0" err="1"/>
              <a:t>Yplot</a:t>
            </a:r>
            <a:r>
              <a:rPr lang="en-US" dirty="0"/>
              <a:t>.</a:t>
            </a:r>
          </a:p>
          <a:p>
            <a:endParaRPr lang="en-US" dirty="0"/>
          </a:p>
          <a:p>
            <a:r>
              <a:rPr lang="en-US" dirty="0"/>
              <a:t> </a:t>
            </a:r>
            <a:r>
              <a:rPr lang="en-US" b="1" dirty="0"/>
              <a:t>Step-06:</a:t>
            </a:r>
          </a:p>
          <a:p>
            <a:r>
              <a:rPr lang="en-US" dirty="0"/>
              <a:t> </a:t>
            </a:r>
          </a:p>
          <a:p>
            <a:r>
              <a:rPr lang="en-US" dirty="0"/>
              <a:t>Step-05 generates all the points for one octant.</a:t>
            </a:r>
          </a:p>
          <a:p>
            <a:endParaRPr lang="en-US" dirty="0"/>
          </a:p>
          <a:p>
            <a:r>
              <a:rPr lang="en-US" dirty="0"/>
              <a:t>To find the points for other seven octants, follow the eight symmetry property of circle.</a:t>
            </a:r>
            <a:endParaRPr lang="en-IN" dirty="0"/>
          </a:p>
        </p:txBody>
      </p:sp>
    </p:spTree>
    <p:extLst>
      <p:ext uri="{BB962C8B-B14F-4D97-AF65-F5344CB8AC3E}">
        <p14:creationId xmlns:p14="http://schemas.microsoft.com/office/powerpoint/2010/main" val="1508153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FF1A95-7BE2-47D2-8145-637B6035EF5B}"/>
              </a:ext>
            </a:extLst>
          </p:cNvPr>
          <p:cNvSpPr txBox="1"/>
          <p:nvPr/>
        </p:nvSpPr>
        <p:spPr>
          <a:xfrm>
            <a:off x="232287" y="229900"/>
            <a:ext cx="6098458" cy="646331"/>
          </a:xfrm>
          <a:prstGeom prst="rect">
            <a:avLst/>
          </a:prstGeom>
          <a:noFill/>
        </p:spPr>
        <p:txBody>
          <a:bodyPr wrap="square">
            <a:spAutoFit/>
          </a:bodyPr>
          <a:lstStyle/>
          <a:p>
            <a:r>
              <a:rPr lang="en-US" dirty="0"/>
              <a:t>Given the </a:t>
            </a:r>
            <a:r>
              <a:rPr lang="en-US" dirty="0" err="1"/>
              <a:t>centre</a:t>
            </a:r>
            <a:r>
              <a:rPr lang="en-US" dirty="0"/>
              <a:t> point coordinates (0, 0) and radius as 10, generate all the points to form a circle.</a:t>
            </a:r>
            <a:endParaRPr lang="en-IN" dirty="0"/>
          </a:p>
        </p:txBody>
      </p:sp>
      <p:sp>
        <p:nvSpPr>
          <p:cNvPr id="7" name="TextBox 6">
            <a:extLst>
              <a:ext uri="{FF2B5EF4-FFF2-40B4-BE49-F238E27FC236}">
                <a16:creationId xmlns:a16="http://schemas.microsoft.com/office/drawing/2014/main" id="{0F891DF8-AE0F-4501-A43C-D658B9824989}"/>
              </a:ext>
            </a:extLst>
          </p:cNvPr>
          <p:cNvSpPr txBox="1"/>
          <p:nvPr/>
        </p:nvSpPr>
        <p:spPr>
          <a:xfrm>
            <a:off x="232287" y="1166842"/>
            <a:ext cx="6098458" cy="3693319"/>
          </a:xfrm>
          <a:prstGeom prst="rect">
            <a:avLst/>
          </a:prstGeom>
          <a:noFill/>
        </p:spPr>
        <p:txBody>
          <a:bodyPr wrap="square">
            <a:spAutoFit/>
          </a:bodyPr>
          <a:lstStyle/>
          <a:p>
            <a:r>
              <a:rPr lang="en-US" dirty="0"/>
              <a:t>Solution-</a:t>
            </a:r>
          </a:p>
          <a:p>
            <a:r>
              <a:rPr lang="en-US" dirty="0"/>
              <a:t> </a:t>
            </a:r>
          </a:p>
          <a:p>
            <a:r>
              <a:rPr lang="en-US" dirty="0"/>
              <a:t>Given-</a:t>
            </a:r>
          </a:p>
          <a:p>
            <a:endParaRPr lang="en-US" dirty="0"/>
          </a:p>
          <a:p>
            <a:r>
              <a:rPr lang="en-US" dirty="0"/>
              <a:t>Centre Coordinates of Circle (X0, Y0) = (0, 0)</a:t>
            </a:r>
          </a:p>
          <a:p>
            <a:r>
              <a:rPr lang="en-US" dirty="0"/>
              <a:t>Radius of Circle = 10</a:t>
            </a:r>
          </a:p>
          <a:p>
            <a:r>
              <a:rPr lang="en-US" dirty="0"/>
              <a:t> </a:t>
            </a:r>
          </a:p>
          <a:p>
            <a:r>
              <a:rPr lang="en-US" dirty="0"/>
              <a:t>Step-01:</a:t>
            </a:r>
          </a:p>
          <a:p>
            <a:r>
              <a:rPr lang="en-US" dirty="0"/>
              <a:t> </a:t>
            </a:r>
          </a:p>
          <a:p>
            <a:r>
              <a:rPr lang="en-US" dirty="0"/>
              <a:t>Assign the starting point coordinates (X0, Y0) as-</a:t>
            </a:r>
          </a:p>
          <a:p>
            <a:endParaRPr lang="en-US" dirty="0"/>
          </a:p>
          <a:p>
            <a:r>
              <a:rPr lang="en-US" dirty="0"/>
              <a:t>X0 = 0</a:t>
            </a:r>
          </a:p>
          <a:p>
            <a:r>
              <a:rPr lang="en-US" dirty="0"/>
              <a:t>Y0 = R = 10</a:t>
            </a:r>
            <a:endParaRPr lang="en-IN" dirty="0"/>
          </a:p>
        </p:txBody>
      </p:sp>
      <p:sp>
        <p:nvSpPr>
          <p:cNvPr id="9" name="TextBox 8">
            <a:extLst>
              <a:ext uri="{FF2B5EF4-FFF2-40B4-BE49-F238E27FC236}">
                <a16:creationId xmlns:a16="http://schemas.microsoft.com/office/drawing/2014/main" id="{37B3984A-8B18-49D1-9815-B4168E5B4045}"/>
              </a:ext>
            </a:extLst>
          </p:cNvPr>
          <p:cNvSpPr txBox="1"/>
          <p:nvPr/>
        </p:nvSpPr>
        <p:spPr>
          <a:xfrm>
            <a:off x="5659694" y="1166842"/>
            <a:ext cx="6098458" cy="5632311"/>
          </a:xfrm>
          <a:prstGeom prst="rect">
            <a:avLst/>
          </a:prstGeom>
          <a:noFill/>
        </p:spPr>
        <p:txBody>
          <a:bodyPr wrap="square">
            <a:spAutoFit/>
          </a:bodyPr>
          <a:lstStyle/>
          <a:p>
            <a:r>
              <a:rPr lang="en-US" b="1" dirty="0"/>
              <a:t>Step-02:</a:t>
            </a:r>
          </a:p>
          <a:p>
            <a:r>
              <a:rPr lang="en-US" b="1" dirty="0"/>
              <a:t> </a:t>
            </a:r>
          </a:p>
          <a:p>
            <a:r>
              <a:rPr lang="en-US" dirty="0"/>
              <a:t>Calculate the value of initial decision parameter P0 as-</a:t>
            </a:r>
          </a:p>
          <a:p>
            <a:endParaRPr lang="en-US" dirty="0"/>
          </a:p>
          <a:p>
            <a:r>
              <a:rPr lang="en-US" dirty="0"/>
              <a:t>P0 = 1 – R</a:t>
            </a:r>
          </a:p>
          <a:p>
            <a:endParaRPr lang="en-US" dirty="0"/>
          </a:p>
          <a:p>
            <a:r>
              <a:rPr lang="en-US" dirty="0"/>
              <a:t>P0 = 1 – 10</a:t>
            </a:r>
          </a:p>
          <a:p>
            <a:endParaRPr lang="en-US" dirty="0"/>
          </a:p>
          <a:p>
            <a:r>
              <a:rPr lang="en-US" dirty="0"/>
              <a:t>P0 = -9</a:t>
            </a:r>
          </a:p>
          <a:p>
            <a:endParaRPr lang="en-US" dirty="0"/>
          </a:p>
          <a:p>
            <a:r>
              <a:rPr lang="en-US" dirty="0"/>
              <a:t> </a:t>
            </a:r>
          </a:p>
          <a:p>
            <a:r>
              <a:rPr lang="en-US" b="1" dirty="0"/>
              <a:t>Step-03:</a:t>
            </a:r>
          </a:p>
          <a:p>
            <a:r>
              <a:rPr lang="en-US" dirty="0"/>
              <a:t> </a:t>
            </a:r>
          </a:p>
          <a:p>
            <a:r>
              <a:rPr lang="en-US" dirty="0"/>
              <a:t>As </a:t>
            </a:r>
            <a:r>
              <a:rPr lang="en-US" dirty="0" err="1"/>
              <a:t>Pinitial</a:t>
            </a:r>
            <a:r>
              <a:rPr lang="en-US" dirty="0"/>
              <a:t> &lt; 0, so case-01 is satisfied.</a:t>
            </a:r>
          </a:p>
          <a:p>
            <a:endParaRPr lang="en-US" dirty="0"/>
          </a:p>
          <a:p>
            <a:r>
              <a:rPr lang="en-US" dirty="0"/>
              <a:t>Thus,</a:t>
            </a:r>
          </a:p>
          <a:p>
            <a:endParaRPr lang="en-US" dirty="0"/>
          </a:p>
          <a:p>
            <a:r>
              <a:rPr lang="en-US" dirty="0"/>
              <a:t>Xk+1 = </a:t>
            </a:r>
            <a:r>
              <a:rPr lang="en-US" dirty="0" err="1"/>
              <a:t>Xk</a:t>
            </a:r>
            <a:r>
              <a:rPr lang="en-US" dirty="0"/>
              <a:t> + 1 = 0 + 1 = 1</a:t>
            </a:r>
          </a:p>
          <a:p>
            <a:r>
              <a:rPr lang="en-US" dirty="0"/>
              <a:t>Yk+1 = </a:t>
            </a:r>
            <a:r>
              <a:rPr lang="en-US" dirty="0" err="1"/>
              <a:t>Yk</a:t>
            </a:r>
            <a:r>
              <a:rPr lang="en-US" dirty="0"/>
              <a:t> = 10</a:t>
            </a:r>
          </a:p>
          <a:p>
            <a:r>
              <a:rPr lang="en-US" dirty="0"/>
              <a:t>Pk+1 = Pk + 2 x Xk+1 + 1 = -9 + (2 x 1) + 1 = -6</a:t>
            </a:r>
            <a:endParaRPr lang="en-IN" dirty="0"/>
          </a:p>
        </p:txBody>
      </p:sp>
    </p:spTree>
    <p:extLst>
      <p:ext uri="{BB962C8B-B14F-4D97-AF65-F5344CB8AC3E}">
        <p14:creationId xmlns:p14="http://schemas.microsoft.com/office/powerpoint/2010/main" val="1279081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07003C-4D53-4BCC-87C9-0E59289046D1}"/>
              </a:ext>
            </a:extLst>
          </p:cNvPr>
          <p:cNvSpPr txBox="1"/>
          <p:nvPr/>
        </p:nvSpPr>
        <p:spPr>
          <a:xfrm>
            <a:off x="173294" y="324995"/>
            <a:ext cx="7436874" cy="6463308"/>
          </a:xfrm>
          <a:prstGeom prst="rect">
            <a:avLst/>
          </a:prstGeom>
          <a:noFill/>
        </p:spPr>
        <p:txBody>
          <a:bodyPr wrap="square">
            <a:spAutoFit/>
          </a:bodyPr>
          <a:lstStyle/>
          <a:p>
            <a:r>
              <a:rPr lang="en-US" dirty="0"/>
              <a:t>Step-04:</a:t>
            </a:r>
          </a:p>
          <a:p>
            <a:r>
              <a:rPr lang="en-US" dirty="0"/>
              <a:t> </a:t>
            </a:r>
          </a:p>
          <a:p>
            <a:r>
              <a:rPr lang="en-US" dirty="0"/>
              <a:t>This step is not applicable here as the given </a:t>
            </a:r>
            <a:r>
              <a:rPr lang="en-US" dirty="0" err="1"/>
              <a:t>centre</a:t>
            </a:r>
            <a:r>
              <a:rPr lang="en-US" dirty="0"/>
              <a:t> point coordinates is (0, 0).</a:t>
            </a:r>
          </a:p>
          <a:p>
            <a:endParaRPr lang="en-US" dirty="0"/>
          </a:p>
          <a:p>
            <a:r>
              <a:rPr lang="en-US" dirty="0"/>
              <a:t> Step-05:</a:t>
            </a:r>
          </a:p>
          <a:p>
            <a:r>
              <a:rPr lang="en-US" dirty="0"/>
              <a:t> </a:t>
            </a:r>
          </a:p>
          <a:p>
            <a:endParaRPr lang="en-US" dirty="0"/>
          </a:p>
          <a:p>
            <a:r>
              <a:rPr lang="en-US" dirty="0"/>
              <a:t>Step-03 is executed similarly until Xk+1 &gt;= Yk+1 as follows-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Algorithm Terminates</a:t>
            </a:r>
          </a:p>
          <a:p>
            <a:r>
              <a:rPr lang="en-US" dirty="0"/>
              <a:t>These are all points for Octant-1.</a:t>
            </a:r>
          </a:p>
          <a:p>
            <a:endParaRPr lang="en-US" dirty="0"/>
          </a:p>
          <a:p>
            <a:r>
              <a:rPr lang="en-US" dirty="0"/>
              <a:t>Algorithm calculates all the points of octant-1 and terminates.</a:t>
            </a:r>
            <a:endParaRPr lang="en-IN" dirty="0"/>
          </a:p>
        </p:txBody>
      </p:sp>
      <p:pic>
        <p:nvPicPr>
          <p:cNvPr id="7" name="Picture 6">
            <a:extLst>
              <a:ext uri="{FF2B5EF4-FFF2-40B4-BE49-F238E27FC236}">
                <a16:creationId xmlns:a16="http://schemas.microsoft.com/office/drawing/2014/main" id="{55029FE9-8200-41BC-B72F-82908244E239}"/>
              </a:ext>
            </a:extLst>
          </p:cNvPr>
          <p:cNvPicPr>
            <a:picLocks noChangeAspect="1"/>
          </p:cNvPicPr>
          <p:nvPr/>
        </p:nvPicPr>
        <p:blipFill>
          <a:blip r:embed="rId2"/>
          <a:stretch>
            <a:fillRect/>
          </a:stretch>
        </p:blipFill>
        <p:spPr>
          <a:xfrm>
            <a:off x="3613355" y="2522981"/>
            <a:ext cx="3514725" cy="3641846"/>
          </a:xfrm>
          <a:prstGeom prst="rect">
            <a:avLst/>
          </a:prstGeom>
        </p:spPr>
      </p:pic>
    </p:spTree>
    <p:extLst>
      <p:ext uri="{BB962C8B-B14F-4D97-AF65-F5344CB8AC3E}">
        <p14:creationId xmlns:p14="http://schemas.microsoft.com/office/powerpoint/2010/main" val="2344272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53A90F-8927-4691-B8E7-72F8C6B47C1F}"/>
              </a:ext>
            </a:extLst>
          </p:cNvPr>
          <p:cNvPicPr>
            <a:picLocks noChangeAspect="1"/>
          </p:cNvPicPr>
          <p:nvPr/>
        </p:nvPicPr>
        <p:blipFill>
          <a:blip r:embed="rId2"/>
          <a:stretch>
            <a:fillRect/>
          </a:stretch>
        </p:blipFill>
        <p:spPr>
          <a:xfrm>
            <a:off x="493763" y="301674"/>
            <a:ext cx="10670766" cy="6254652"/>
          </a:xfrm>
          <a:prstGeom prst="rect">
            <a:avLst/>
          </a:prstGeom>
        </p:spPr>
      </p:pic>
    </p:spTree>
    <p:extLst>
      <p:ext uri="{BB962C8B-B14F-4D97-AF65-F5344CB8AC3E}">
        <p14:creationId xmlns:p14="http://schemas.microsoft.com/office/powerpoint/2010/main" val="414132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8B3944C-92DC-41E2-8A5A-12825E225594}"/>
              </a:ext>
            </a:extLst>
          </p:cNvPr>
          <p:cNvGraphicFramePr>
            <a:graphicFrameLocks noGrp="1"/>
          </p:cNvGraphicFramePr>
          <p:nvPr>
            <p:extLst>
              <p:ext uri="{D42A27DB-BD31-4B8C-83A1-F6EECF244321}">
                <p14:modId xmlns:p14="http://schemas.microsoft.com/office/powerpoint/2010/main" val="3056932574"/>
              </p:ext>
            </p:extLst>
          </p:nvPr>
        </p:nvGraphicFramePr>
        <p:xfrm>
          <a:off x="1445449" y="851720"/>
          <a:ext cx="9301101" cy="4841821"/>
        </p:xfrm>
        <a:graphic>
          <a:graphicData uri="http://schemas.openxmlformats.org/drawingml/2006/table">
            <a:tbl>
              <a:tblPr>
                <a:tableStyleId>{2D5ABB26-0587-4C30-8999-92F81FD0307C}</a:tableStyleId>
              </a:tblPr>
              <a:tblGrid>
                <a:gridCol w="575080">
                  <a:extLst>
                    <a:ext uri="{9D8B030D-6E8A-4147-A177-3AD203B41FA5}">
                      <a16:colId xmlns:a16="http://schemas.microsoft.com/office/drawing/2014/main" val="3940965072"/>
                    </a:ext>
                  </a:extLst>
                </a:gridCol>
                <a:gridCol w="4350774">
                  <a:extLst>
                    <a:ext uri="{9D8B030D-6E8A-4147-A177-3AD203B41FA5}">
                      <a16:colId xmlns:a16="http://schemas.microsoft.com/office/drawing/2014/main" val="1302637179"/>
                    </a:ext>
                  </a:extLst>
                </a:gridCol>
                <a:gridCol w="4375247">
                  <a:extLst>
                    <a:ext uri="{9D8B030D-6E8A-4147-A177-3AD203B41FA5}">
                      <a16:colId xmlns:a16="http://schemas.microsoft.com/office/drawing/2014/main" val="164116225"/>
                    </a:ext>
                  </a:extLst>
                </a:gridCol>
              </a:tblGrid>
              <a:tr h="459746">
                <a:tc>
                  <a:txBody>
                    <a:bodyPr/>
                    <a:lstStyle/>
                    <a:p>
                      <a:pPr algn="ctr" fontAlgn="base"/>
                      <a:r>
                        <a:rPr lang="en-IN" sz="1600" b="0" dirty="0">
                          <a:effectLst/>
                        </a:rPr>
                        <a:t>S.NO</a:t>
                      </a:r>
                    </a:p>
                  </a:txBody>
                  <a:tcPr marL="65850" marR="65850" marT="65850" marB="65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b="0" dirty="0">
                          <a:effectLst/>
                        </a:rPr>
                        <a:t>DDA Line Algorithm</a:t>
                      </a:r>
                    </a:p>
                  </a:txBody>
                  <a:tcPr marL="65850" marR="65850" marT="65850" marB="65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IN" sz="1600" b="0" dirty="0" err="1">
                          <a:effectLst/>
                        </a:rPr>
                        <a:t>Bresenham</a:t>
                      </a:r>
                      <a:r>
                        <a:rPr lang="en-IN" sz="1600" b="0" dirty="0">
                          <a:effectLst/>
                        </a:rPr>
                        <a:t> line Algorithm</a:t>
                      </a:r>
                    </a:p>
                  </a:txBody>
                  <a:tcPr marL="65850" marR="65850" marT="65850" marB="658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770408"/>
                  </a:ext>
                </a:extLst>
              </a:tr>
              <a:tr h="483127">
                <a:tc>
                  <a:txBody>
                    <a:bodyPr/>
                    <a:lstStyle/>
                    <a:p>
                      <a:pPr algn="l" fontAlgn="base"/>
                      <a:r>
                        <a:rPr lang="en-IN" sz="1600" b="0">
                          <a:effectLst/>
                        </a:rPr>
                        <a:t>1.</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600" b="0">
                          <a:effectLst/>
                        </a:rPr>
                        <a:t>DDA stands for Digital Differential Analyzer.</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dirty="0">
                          <a:effectLst/>
                        </a:rPr>
                        <a:t>While it has no full form.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0664161"/>
                  </a:ext>
                </a:extLst>
              </a:tr>
              <a:tr h="627591">
                <a:tc>
                  <a:txBody>
                    <a:bodyPr/>
                    <a:lstStyle/>
                    <a:p>
                      <a:pPr algn="l" fontAlgn="base"/>
                      <a:r>
                        <a:rPr lang="en-IN" sz="1600" b="0">
                          <a:effectLst/>
                        </a:rPr>
                        <a:t>2.</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DDA algorithm is less efficient than Bresenham line algorithm.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While it is more efficient than DDA algorithm.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063767"/>
                  </a:ext>
                </a:extLst>
              </a:tr>
              <a:tr h="772056">
                <a:tc>
                  <a:txBody>
                    <a:bodyPr/>
                    <a:lstStyle/>
                    <a:p>
                      <a:pPr algn="l" fontAlgn="base"/>
                      <a:r>
                        <a:rPr lang="en-IN" sz="1600" b="0">
                          <a:effectLst/>
                        </a:rPr>
                        <a:t>3.</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The calculation speed of DDA algorithm is less than Bresenham line algorithm.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While the calculation speed of Bresenham line algorithm is faster than DDA algorithm.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265700"/>
                  </a:ext>
                </a:extLst>
              </a:tr>
              <a:tr h="627591">
                <a:tc>
                  <a:txBody>
                    <a:bodyPr/>
                    <a:lstStyle/>
                    <a:p>
                      <a:pPr algn="l" fontAlgn="base"/>
                      <a:r>
                        <a:rPr lang="en-IN" sz="1600" b="0">
                          <a:effectLst/>
                        </a:rPr>
                        <a:t>4.</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IN" sz="1600" b="0">
                          <a:effectLst/>
                        </a:rPr>
                        <a:t>DDA algorithm is costlier than Bresenham line algorithm.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While Bresenham line algorithm is cheaper than DDA algorithm.</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6149834"/>
                  </a:ext>
                </a:extLst>
              </a:tr>
              <a:tr h="483127">
                <a:tc>
                  <a:txBody>
                    <a:bodyPr/>
                    <a:lstStyle/>
                    <a:p>
                      <a:pPr algn="l" fontAlgn="base"/>
                      <a:r>
                        <a:rPr lang="en-IN" sz="1600" b="0">
                          <a:effectLst/>
                        </a:rPr>
                        <a:t>5.</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DDA algorithm has less precision or accuracy.</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While it has more precision or accuracy.</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7020804"/>
                  </a:ext>
                </a:extLst>
              </a:tr>
              <a:tr h="627591">
                <a:tc>
                  <a:txBody>
                    <a:bodyPr/>
                    <a:lstStyle/>
                    <a:p>
                      <a:pPr algn="l" fontAlgn="base"/>
                      <a:r>
                        <a:rPr lang="en-IN" sz="1600" b="0">
                          <a:effectLst/>
                        </a:rPr>
                        <a:t>6.</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In DDA algorithm, the complexity of calculation is more complex.</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While in this, the complexity of calculation is simple.</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3418060"/>
                  </a:ext>
                </a:extLst>
              </a:tr>
              <a:tr h="627591">
                <a:tc>
                  <a:txBody>
                    <a:bodyPr/>
                    <a:lstStyle/>
                    <a:p>
                      <a:pPr algn="l" fontAlgn="base"/>
                      <a:r>
                        <a:rPr lang="en-IN" sz="1600" b="0">
                          <a:effectLst/>
                        </a:rPr>
                        <a:t>7.</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a:effectLst/>
                        </a:rPr>
                        <a:t>In DDA algorithm, optimization is not provided.</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600" b="0" dirty="0">
                          <a:effectLst/>
                        </a:rPr>
                        <a:t>While in this, optimization is provided.</a:t>
                      </a:r>
                    </a:p>
                  </a:txBody>
                  <a:tcPr marL="65850" marR="65850" marT="92189" marB="921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224837"/>
                  </a:ext>
                </a:extLst>
              </a:tr>
            </a:tbl>
          </a:graphicData>
        </a:graphic>
      </p:graphicFrame>
    </p:spTree>
    <p:extLst>
      <p:ext uri="{BB962C8B-B14F-4D97-AF65-F5344CB8AC3E}">
        <p14:creationId xmlns:p14="http://schemas.microsoft.com/office/powerpoint/2010/main" val="186928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0E33-DB2F-4D6E-A525-41DA46E0087F}"/>
              </a:ext>
            </a:extLst>
          </p:cNvPr>
          <p:cNvSpPr>
            <a:spLocks noGrp="1"/>
          </p:cNvSpPr>
          <p:nvPr>
            <p:ph type="title"/>
          </p:nvPr>
        </p:nvSpPr>
        <p:spPr/>
        <p:txBody>
          <a:bodyPr/>
          <a:lstStyle/>
          <a:p>
            <a:r>
              <a:rPr lang="en-US" dirty="0"/>
              <a:t>INTERPOLATION</a:t>
            </a:r>
            <a:endParaRPr lang="en-IN" dirty="0"/>
          </a:p>
        </p:txBody>
      </p:sp>
      <p:sp>
        <p:nvSpPr>
          <p:cNvPr id="6" name="Content Placeholder 2">
            <a:extLst>
              <a:ext uri="{FF2B5EF4-FFF2-40B4-BE49-F238E27FC236}">
                <a16:creationId xmlns:a16="http://schemas.microsoft.com/office/drawing/2014/main" id="{D08C5B5A-44CB-48B1-98FE-1377AE7A6F66}"/>
              </a:ext>
            </a:extLst>
          </p:cNvPr>
          <p:cNvSpPr>
            <a:spLocks noGrp="1"/>
          </p:cNvSpPr>
          <p:nvPr>
            <p:ph idx="1"/>
          </p:nvPr>
        </p:nvSpPr>
        <p:spPr>
          <a:xfrm>
            <a:off x="838200" y="1825625"/>
            <a:ext cx="10515600" cy="4351338"/>
          </a:xfrm>
        </p:spPr>
        <p:txBody>
          <a:bodyPr>
            <a:normAutofit/>
          </a:bodyPr>
          <a:lstStyle/>
          <a:p>
            <a:pPr algn="just"/>
            <a:r>
              <a:rPr lang="en-US" sz="2400" dirty="0">
                <a:cs typeface="Times New Roman" pitchFamily="18" charset="0"/>
              </a:rPr>
              <a:t>Drawing a curve with number of sample points array on a straight line is called as </a:t>
            </a:r>
            <a:r>
              <a:rPr lang="en-US" sz="2400" b="1" dirty="0">
                <a:cs typeface="Times New Roman" pitchFamily="18" charset="0"/>
              </a:rPr>
              <a:t>interpolation</a:t>
            </a:r>
            <a:r>
              <a:rPr lang="en-US" sz="2400" dirty="0">
                <a:cs typeface="Times New Roman" pitchFamily="18" charset="0"/>
              </a:rPr>
              <a:t>.</a:t>
            </a:r>
          </a:p>
          <a:p>
            <a:pPr algn="just"/>
            <a:endParaRPr lang="en-US" sz="2400" dirty="0">
              <a:cs typeface="Times New Roman" pitchFamily="18" charset="0"/>
            </a:endParaRPr>
          </a:p>
          <a:p>
            <a:pPr algn="just"/>
            <a:r>
              <a:rPr lang="en-US" sz="2400" dirty="0">
                <a:cs typeface="Times New Roman" pitchFamily="18" charset="0"/>
              </a:rPr>
              <a:t>The points provides path to the straight line to generate a curve.</a:t>
            </a:r>
          </a:p>
          <a:p>
            <a:pPr algn="just"/>
            <a:endParaRPr lang="en-US" sz="2400" dirty="0">
              <a:cs typeface="Times New Roman" pitchFamily="18" charset="0"/>
            </a:endParaRPr>
          </a:p>
          <a:p>
            <a:pPr algn="just"/>
            <a:endParaRPr lang="en-US" sz="2400" dirty="0">
              <a:cs typeface="Times New Roman" pitchFamily="18" charset="0"/>
            </a:endParaRPr>
          </a:p>
        </p:txBody>
      </p:sp>
      <p:cxnSp>
        <p:nvCxnSpPr>
          <p:cNvPr id="7" name="Connector: Curved 6">
            <a:extLst>
              <a:ext uri="{FF2B5EF4-FFF2-40B4-BE49-F238E27FC236}">
                <a16:creationId xmlns:a16="http://schemas.microsoft.com/office/drawing/2014/main" id="{690420A6-C9D2-4259-AAB4-957FB0C7684F}"/>
              </a:ext>
            </a:extLst>
          </p:cNvPr>
          <p:cNvCxnSpPr>
            <a:cxnSpLocks/>
          </p:cNvCxnSpPr>
          <p:nvPr/>
        </p:nvCxnSpPr>
        <p:spPr>
          <a:xfrm flipV="1">
            <a:off x="914400" y="4283869"/>
            <a:ext cx="2362200" cy="1600200"/>
          </a:xfrm>
          <a:prstGeom prst="curvedConnector3">
            <a:avLst>
              <a:gd name="adj1" fmla="val 33969"/>
            </a:avLst>
          </a:prstGeom>
          <a:ln w="38100"/>
        </p:spPr>
        <p:style>
          <a:lnRef idx="1">
            <a:schemeClr val="dk1"/>
          </a:lnRef>
          <a:fillRef idx="0">
            <a:schemeClr val="dk1"/>
          </a:fillRef>
          <a:effectRef idx="0">
            <a:schemeClr val="dk1"/>
          </a:effectRef>
          <a:fontRef idx="minor">
            <a:schemeClr val="tx1"/>
          </a:fontRef>
        </p:style>
      </p:cxnSp>
      <p:cxnSp>
        <p:nvCxnSpPr>
          <p:cNvPr id="8" name="Connector: Curved 7">
            <a:extLst>
              <a:ext uri="{FF2B5EF4-FFF2-40B4-BE49-F238E27FC236}">
                <a16:creationId xmlns:a16="http://schemas.microsoft.com/office/drawing/2014/main" id="{A51FD8E4-023D-404E-8322-C0B13E9C6D70}"/>
              </a:ext>
            </a:extLst>
          </p:cNvPr>
          <p:cNvCxnSpPr>
            <a:cxnSpLocks/>
          </p:cNvCxnSpPr>
          <p:nvPr/>
        </p:nvCxnSpPr>
        <p:spPr>
          <a:xfrm flipV="1">
            <a:off x="4953000" y="4267200"/>
            <a:ext cx="2362200" cy="1600200"/>
          </a:xfrm>
          <a:prstGeom prst="curvedConnector3">
            <a:avLst>
              <a:gd name="adj1" fmla="val 33969"/>
            </a:avLst>
          </a:prstGeom>
          <a:ln w="28575">
            <a:prstDash val="dashDot"/>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1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F314F088-5E3F-4B15-9A51-1FD61417504E}" type="slidenum">
              <a:rPr lang="en-US" altLang="zh-TW" sz="1400"/>
              <a:pPr eaLnBrk="1" hangingPunct="1"/>
              <a:t>7</a:t>
            </a:fld>
            <a:endParaRPr lang="en-US" altLang="zh-TW" sz="1400"/>
          </a:p>
        </p:txBody>
      </p:sp>
      <p:sp>
        <p:nvSpPr>
          <p:cNvPr id="59394" name="Rectangle 2"/>
          <p:cNvSpPr>
            <a:spLocks noGrp="1" noChangeArrowheads="1"/>
          </p:cNvSpPr>
          <p:nvPr>
            <p:ph type="title"/>
          </p:nvPr>
        </p:nvSpPr>
        <p:spPr>
          <a:xfrm>
            <a:off x="1524000" y="152400"/>
            <a:ext cx="4427538" cy="609600"/>
          </a:xfrm>
        </p:spPr>
        <p:txBody>
          <a:bodyPr>
            <a:normAutofit fontScale="90000"/>
          </a:bodyPr>
          <a:lstStyle/>
          <a:p>
            <a:pPr eaLnBrk="1" hangingPunct="1">
              <a:defRPr/>
            </a:pPr>
            <a:r>
              <a:rPr lang="en-US" altLang="zh-TW" sz="4000"/>
              <a:t>1.1Input Devices</a:t>
            </a:r>
          </a:p>
        </p:txBody>
      </p:sp>
      <p:sp>
        <p:nvSpPr>
          <p:cNvPr id="18437" name="Rectangle 3"/>
          <p:cNvSpPr>
            <a:spLocks noGrp="1" noChangeArrowheads="1"/>
          </p:cNvSpPr>
          <p:nvPr>
            <p:ph type="body" idx="1"/>
          </p:nvPr>
        </p:nvSpPr>
        <p:spPr>
          <a:xfrm>
            <a:off x="1919288" y="620713"/>
            <a:ext cx="8229600" cy="5059362"/>
          </a:xfrm>
        </p:spPr>
        <p:txBody>
          <a:bodyPr/>
          <a:lstStyle/>
          <a:p>
            <a:pPr eaLnBrk="1" hangingPunct="1"/>
            <a:r>
              <a:rPr lang="en-US" altLang="zh-TW" sz="3200"/>
              <a:t>Sound Input Tool</a:t>
            </a:r>
          </a:p>
          <a:p>
            <a:pPr eaLnBrk="1" hangingPunct="1">
              <a:buFontTx/>
              <a:buNone/>
            </a:pPr>
            <a:endParaRPr lang="en-US" altLang="zh-TW" sz="3200"/>
          </a:p>
          <a:p>
            <a:pPr eaLnBrk="1" hangingPunct="1">
              <a:buFontTx/>
              <a:buNone/>
            </a:pPr>
            <a:endParaRPr lang="en-US" altLang="zh-TW" sz="3200"/>
          </a:p>
          <a:p>
            <a:pPr eaLnBrk="1" hangingPunct="1">
              <a:buFontTx/>
              <a:buNone/>
            </a:pPr>
            <a:endParaRPr lang="en-US" altLang="zh-TW" sz="3200"/>
          </a:p>
          <a:p>
            <a:pPr eaLnBrk="1" hangingPunct="1"/>
            <a:r>
              <a:rPr lang="en-US" altLang="zh-TW" sz="3200"/>
              <a:t>Digital Camera</a:t>
            </a:r>
          </a:p>
          <a:p>
            <a:pPr eaLnBrk="1" hangingPunct="1">
              <a:buFontTx/>
              <a:buNone/>
            </a:pPr>
            <a:endParaRPr lang="en-US" altLang="zh-TW" sz="3200"/>
          </a:p>
          <a:p>
            <a:pPr eaLnBrk="1" hangingPunct="1">
              <a:buFontTx/>
              <a:buNone/>
            </a:pPr>
            <a:endParaRPr lang="en-US" altLang="zh-TW" sz="3200"/>
          </a:p>
          <a:p>
            <a:pPr eaLnBrk="1" hangingPunct="1"/>
            <a:r>
              <a:rPr lang="en-US" altLang="zh-TW" sz="3200"/>
              <a:t>Digital Video Camera</a:t>
            </a:r>
          </a:p>
          <a:p>
            <a:pPr eaLnBrk="1" hangingPunct="1">
              <a:buFontTx/>
              <a:buNone/>
            </a:pPr>
            <a:endParaRPr lang="en-US" altLang="zh-TW" sz="3200">
              <a:solidFill>
                <a:schemeClr val="bg2"/>
              </a:solidFill>
            </a:endParaRPr>
          </a:p>
        </p:txBody>
      </p:sp>
      <p:pic>
        <p:nvPicPr>
          <p:cNvPr id="18438" name="Picture 4" descr="EE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5" y="1628776"/>
            <a:ext cx="19050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5" descr="未命名 -2拷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914401"/>
            <a:ext cx="884238"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6" descr="DV -1拷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1" y="5229226"/>
            <a:ext cx="1109663"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7" descr="未命名 -13拷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276600"/>
            <a:ext cx="22098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8" descr="未命名 -17拷貝"/>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1" y="5029201"/>
            <a:ext cx="981075"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0" y="914400"/>
            <a:ext cx="40798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pic>
      <p:pic>
        <p:nvPicPr>
          <p:cNvPr id="18444" name="Picture 10" descr="QQQQQQQQ"/>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2944813"/>
            <a:ext cx="2819400"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 Box 11"/>
          <p:cNvSpPr txBox="1">
            <a:spLocks noChangeArrowheads="1"/>
          </p:cNvSpPr>
          <p:nvPr/>
        </p:nvSpPr>
        <p:spPr bwMode="auto">
          <a:xfrm>
            <a:off x="1524001" y="1557339"/>
            <a:ext cx="17637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A Speech Recognition System</a:t>
            </a:r>
          </a:p>
        </p:txBody>
      </p:sp>
      <p:sp>
        <p:nvSpPr>
          <p:cNvPr id="18446" name="Text Box 12"/>
          <p:cNvSpPr txBox="1">
            <a:spLocks noChangeArrowheads="1"/>
          </p:cNvSpPr>
          <p:nvPr/>
        </p:nvSpPr>
        <p:spPr bwMode="auto">
          <a:xfrm>
            <a:off x="6096001" y="1752601"/>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Microphone</a:t>
            </a:r>
          </a:p>
        </p:txBody>
      </p:sp>
      <p:sp>
        <p:nvSpPr>
          <p:cNvPr id="18447" name="Text Box 13"/>
          <p:cNvSpPr txBox="1">
            <a:spLocks noChangeArrowheads="1"/>
          </p:cNvSpPr>
          <p:nvPr/>
        </p:nvSpPr>
        <p:spPr bwMode="auto">
          <a:xfrm>
            <a:off x="8040688" y="1341439"/>
            <a:ext cx="1987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Digital recorder</a:t>
            </a:r>
          </a:p>
        </p:txBody>
      </p:sp>
      <p:sp>
        <p:nvSpPr>
          <p:cNvPr id="18448" name="Text Box 14"/>
          <p:cNvSpPr txBox="1">
            <a:spLocks noChangeArrowheads="1"/>
          </p:cNvSpPr>
          <p:nvPr/>
        </p:nvSpPr>
        <p:spPr bwMode="auto">
          <a:xfrm>
            <a:off x="2782888" y="5715001"/>
            <a:ext cx="24749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Digital Video Camera</a:t>
            </a:r>
          </a:p>
        </p:txBody>
      </p:sp>
      <p:sp>
        <p:nvSpPr>
          <p:cNvPr id="18449" name="Text Box 15"/>
          <p:cNvSpPr txBox="1">
            <a:spLocks noChangeArrowheads="1"/>
          </p:cNvSpPr>
          <p:nvPr/>
        </p:nvSpPr>
        <p:spPr bwMode="auto">
          <a:xfrm>
            <a:off x="7315200" y="55626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spcBef>
                <a:spcPct val="50000"/>
              </a:spcBef>
            </a:pPr>
            <a:r>
              <a:rPr lang="en-US" altLang="zh-TW" sz="2000"/>
              <a:t>Web Camera</a:t>
            </a:r>
          </a:p>
        </p:txBody>
      </p:sp>
    </p:spTree>
    <p:extLst>
      <p:ext uri="{BB962C8B-B14F-4D97-AF65-F5344CB8AC3E}">
        <p14:creationId xmlns:p14="http://schemas.microsoft.com/office/powerpoint/2010/main" val="2802546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28C9-9DC5-4DF8-98DA-F382B647A07A}"/>
              </a:ext>
            </a:extLst>
          </p:cNvPr>
          <p:cNvSpPr>
            <a:spLocks noGrp="1"/>
          </p:cNvSpPr>
          <p:nvPr>
            <p:ph type="title"/>
          </p:nvPr>
        </p:nvSpPr>
        <p:spPr/>
        <p:txBody>
          <a:bodyPr/>
          <a:lstStyle/>
          <a:p>
            <a:r>
              <a:rPr lang="en-US" dirty="0"/>
              <a:t>INTERPOLATION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4C1B4-5CC9-47A2-84C0-E59F1D9B55FC}"/>
                  </a:ext>
                </a:extLst>
              </p:cNvPr>
              <p:cNvSpPr>
                <a:spLocks noGrp="1"/>
              </p:cNvSpPr>
              <p:nvPr>
                <p:ph idx="1"/>
              </p:nvPr>
            </p:nvSpPr>
            <p:spPr/>
            <p:txBody>
              <a:bodyPr>
                <a:normAutofit fontScale="92500"/>
              </a:bodyPr>
              <a:lstStyle/>
              <a:p>
                <a:pPr algn="just"/>
                <a:r>
                  <a:rPr lang="en-US" sz="2800" dirty="0">
                    <a:cs typeface="Times New Roman" pitchFamily="18" charset="0"/>
                  </a:rPr>
                  <a:t>For finding the points in the curve, we make use of parametric equation</a:t>
                </a:r>
              </a:p>
              <a:p>
                <a:pPr algn="just"/>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𝑥</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𝑓𝑥</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m:t>
                      </m:r>
                    </m:oMath>
                  </m:oMathPara>
                </a14:m>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𝑦</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𝑓𝑦</m:t>
                      </m:r>
                      <m:d>
                        <m:dPr>
                          <m:ctrlPr>
                            <a:rPr lang="en-US" sz="2800" i="1">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e>
                      </m:d>
                    </m:oMath>
                  </m:oMathPara>
                </a14:m>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𝑧</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𝑓𝑧</m:t>
                      </m:r>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𝑢</m:t>
                      </m:r>
                      <m:r>
                        <a:rPr lang="en-US" sz="2800" i="1">
                          <a:latin typeface="Cambria Math" panose="02040503050406030204" pitchFamily="18" charset="0"/>
                          <a:cs typeface="Times New Roman" pitchFamily="18" charset="0"/>
                        </a:rPr>
                        <m:t>)</m:t>
                      </m:r>
                    </m:oMath>
                  </m:oMathPara>
                </a14:m>
                <a:endParaRPr lang="en-US" sz="2800" dirty="0">
                  <a:cs typeface="Times New Roman" pitchFamily="18" charset="0"/>
                </a:endParaRPr>
              </a:p>
              <a:p>
                <a:pPr algn="just"/>
                <a:r>
                  <a:rPr lang="en-US" sz="2800" dirty="0">
                    <a:cs typeface="Times New Roman" pitchFamily="18" charset="0"/>
                  </a:rPr>
                  <a:t>This parametric equation considers all three directions equally and it allows multiple points so that curve can cross through it.</a:t>
                </a:r>
              </a:p>
              <a:p>
                <a:pPr algn="just"/>
                <a:r>
                  <a:rPr lang="en-US" sz="2800" dirty="0">
                    <a:cs typeface="Times New Roman" pitchFamily="18" charset="0"/>
                  </a:rPr>
                  <a:t>Now suppose that we want a curve that passes through </a:t>
                </a:r>
                <a:r>
                  <a:rPr lang="en-US" sz="2800" i="1" dirty="0">
                    <a:cs typeface="Times New Roman" pitchFamily="18" charset="0"/>
                  </a:rPr>
                  <a:t>n</a:t>
                </a:r>
                <a:r>
                  <a:rPr lang="en-US" sz="2800" dirty="0">
                    <a:cs typeface="Times New Roman" pitchFamily="18" charset="0"/>
                  </a:rPr>
                  <a:t> sample points</a:t>
                </a:r>
              </a:p>
              <a:p>
                <a:pPr marL="0" indent="0" algn="just">
                  <a:buNone/>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𝑥</m:t>
                          </m:r>
                          <m:r>
                            <a:rPr lang="en-US" sz="2800" b="0" i="1" baseline="-25000" smtClean="0">
                              <a:latin typeface="Cambria Math" panose="02040503050406030204" pitchFamily="18" charset="0"/>
                              <a:cs typeface="Times New Roman" pitchFamily="18" charset="0"/>
                            </a:rPr>
                            <m:t>1</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𝑦</m:t>
                          </m:r>
                          <m:r>
                            <a:rPr lang="en-US" sz="2800" b="0" i="1" baseline="-25000" smtClean="0">
                              <a:latin typeface="Cambria Math" panose="02040503050406030204" pitchFamily="18" charset="0"/>
                              <a:cs typeface="Times New Roman" pitchFamily="18" charset="0"/>
                            </a:rPr>
                            <m:t>1</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𝑧</m:t>
                          </m:r>
                          <m:r>
                            <a:rPr lang="en-US" sz="2800" b="0" i="1" baseline="-25000" smtClean="0">
                              <a:latin typeface="Cambria Math" panose="02040503050406030204" pitchFamily="18" charset="0"/>
                              <a:cs typeface="Times New Roman" pitchFamily="18" charset="0"/>
                            </a:rPr>
                            <m:t>1</m:t>
                          </m:r>
                        </m:e>
                      </m:d>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𝑥</m:t>
                          </m:r>
                          <m:r>
                            <a:rPr lang="en-US" sz="2800" b="0" i="1" baseline="-25000" smtClean="0">
                              <a:latin typeface="Cambria Math" panose="02040503050406030204" pitchFamily="18" charset="0"/>
                              <a:cs typeface="Times New Roman" pitchFamily="18" charset="0"/>
                            </a:rPr>
                            <m:t>2</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𝑦</m:t>
                          </m:r>
                          <m:r>
                            <a:rPr lang="en-US" sz="2800" b="0" i="1" baseline="-25000" smtClean="0">
                              <a:latin typeface="Cambria Math" panose="02040503050406030204" pitchFamily="18" charset="0"/>
                              <a:cs typeface="Times New Roman" pitchFamily="18" charset="0"/>
                            </a:rPr>
                            <m:t>2</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𝑧</m:t>
                          </m:r>
                          <m:r>
                            <a:rPr lang="en-US" sz="2800" b="0" i="1" baseline="-25000" smtClean="0">
                              <a:latin typeface="Cambria Math" panose="02040503050406030204" pitchFamily="18" charset="0"/>
                              <a:cs typeface="Times New Roman" pitchFamily="18" charset="0"/>
                            </a:rPr>
                            <m:t>2</m:t>
                          </m:r>
                        </m:e>
                      </m:d>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𝑥𝑛</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𝑦𝑛</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𝑧𝑛</m:t>
                      </m:r>
                      <m:r>
                        <a:rPr lang="en-US" sz="2800" b="0" i="1" smtClean="0">
                          <a:latin typeface="Cambria Math" panose="02040503050406030204" pitchFamily="18" charset="0"/>
                          <a:cs typeface="Times New Roman" pitchFamily="18" charset="0"/>
                        </a:rPr>
                        <m:t>)</m:t>
                      </m:r>
                    </m:oMath>
                  </m:oMathPara>
                </a14:m>
                <a:endParaRPr lang="en-US" sz="2800" dirty="0">
                  <a:cs typeface="Times New Roman" pitchFamily="18" charset="0"/>
                </a:endParaRPr>
              </a:p>
              <a:p>
                <a:endParaRPr lang="en-IN" dirty="0"/>
              </a:p>
            </p:txBody>
          </p:sp>
        </mc:Choice>
        <mc:Fallback xmlns="">
          <p:sp>
            <p:nvSpPr>
              <p:cNvPr id="3" name="Content Placeholder 2">
                <a:extLst>
                  <a:ext uri="{FF2B5EF4-FFF2-40B4-BE49-F238E27FC236}">
                    <a16:creationId xmlns:a16="http://schemas.microsoft.com/office/drawing/2014/main" id="{1074C1B4-5CC9-47A2-84C0-E59F1D9B55FC}"/>
                  </a:ext>
                </a:extLst>
              </p:cNvPr>
              <p:cNvSpPr>
                <a:spLocks noGrp="1" noRot="1" noChangeAspect="1" noMove="1" noResize="1" noEditPoints="1" noAdjustHandles="1" noChangeArrowheads="1" noChangeShapeType="1" noTextEdit="1"/>
              </p:cNvSpPr>
              <p:nvPr>
                <p:ph idx="1"/>
              </p:nvPr>
            </p:nvSpPr>
            <p:spPr>
              <a:blipFill>
                <a:blip r:embed="rId2"/>
                <a:stretch>
                  <a:fillRect l="-928" t="-2101" r="-986"/>
                </a:stretch>
              </a:blipFill>
            </p:spPr>
            <p:txBody>
              <a:bodyPr/>
              <a:lstStyle/>
              <a:p>
                <a:r>
                  <a:rPr lang="en-IN">
                    <a:noFill/>
                  </a:rPr>
                  <a:t> </a:t>
                </a:r>
              </a:p>
            </p:txBody>
          </p:sp>
        </mc:Fallback>
      </mc:AlternateContent>
    </p:spTree>
    <p:extLst>
      <p:ext uri="{BB962C8B-B14F-4D97-AF65-F5344CB8AC3E}">
        <p14:creationId xmlns:p14="http://schemas.microsoft.com/office/powerpoint/2010/main" val="1553141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7880-D824-48B7-A31B-980A852D3403}"/>
              </a:ext>
            </a:extLst>
          </p:cNvPr>
          <p:cNvSpPr>
            <a:spLocks noGrp="1"/>
          </p:cNvSpPr>
          <p:nvPr>
            <p:ph type="title"/>
          </p:nvPr>
        </p:nvSpPr>
        <p:spPr/>
        <p:txBody>
          <a:bodyPr/>
          <a:lstStyle/>
          <a:p>
            <a:r>
              <a:rPr lang="en-US" dirty="0"/>
              <a:t>INTERPOLATION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C1B02E-372B-4BA8-A1B4-EADBC784B43E}"/>
                  </a:ext>
                </a:extLst>
              </p:cNvPr>
              <p:cNvSpPr>
                <a:spLocks noGrp="1"/>
              </p:cNvSpPr>
              <p:nvPr>
                <p:ph idx="1"/>
              </p:nvPr>
            </p:nvSpPr>
            <p:spPr/>
            <p:txBody>
              <a:bodyPr>
                <a:normAutofit fontScale="77500" lnSpcReduction="20000"/>
              </a:bodyPr>
              <a:lstStyle/>
              <a:p>
                <a:pPr algn="just"/>
                <a:r>
                  <a:rPr lang="en-US" sz="2800" dirty="0">
                    <a:cs typeface="Times New Roman" pitchFamily="18" charset="0"/>
                  </a:rPr>
                  <a:t>Now we have to construct a function for the curve and the function must be sum of </a:t>
                </a:r>
                <a:r>
                  <a:rPr lang="en-US" sz="2800" i="1" dirty="0">
                    <a:cs typeface="Times New Roman" pitchFamily="18" charset="0"/>
                  </a:rPr>
                  <a:t>n</a:t>
                </a:r>
                <a:r>
                  <a:rPr lang="en-US" sz="2800" dirty="0">
                    <a:cs typeface="Times New Roman" pitchFamily="18" charset="0"/>
                  </a:rPr>
                  <a:t> points.</a:t>
                </a:r>
              </a:p>
              <a:p>
                <a:pPr algn="just"/>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𝑓</m:t>
                      </m:r>
                      <m:r>
                        <a:rPr lang="en-US" sz="2800" b="0" i="1" baseline="-25000" smtClean="0">
                          <a:latin typeface="Cambria Math" panose="02040503050406030204" pitchFamily="18" charset="0"/>
                          <a:cs typeface="Times New Roman" pitchFamily="18" charset="0"/>
                        </a:rPr>
                        <m:t>𝑥</m:t>
                      </m:r>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e>
                      </m:d>
                      <m:r>
                        <a:rPr lang="en-US" sz="2800" b="0" i="1" smtClean="0">
                          <a:latin typeface="Cambria Math" panose="02040503050406030204" pitchFamily="18" charset="0"/>
                          <a:cs typeface="Times New Roman" pitchFamily="18" charset="0"/>
                        </a:rPr>
                        <m:t>=</m:t>
                      </m:r>
                      <m:nary>
                        <m:naryPr>
                          <m:chr m:val="∑"/>
                          <m:ctrlPr>
                            <a:rPr lang="en-US" sz="2800" b="0" i="1" smtClean="0">
                              <a:latin typeface="Cambria Math" panose="02040503050406030204" pitchFamily="18" charset="0"/>
                              <a:cs typeface="Times New Roman" pitchFamily="18" charset="0"/>
                            </a:rPr>
                          </m:ctrlPr>
                        </m:naryPr>
                        <m:sub>
                          <m:r>
                            <m:rPr>
                              <m:brk m:alnAt="23"/>
                            </m:rPr>
                            <a:rPr lang="en-US" sz="2800" b="0" i="1" smtClean="0">
                              <a:latin typeface="Cambria Math" panose="02040503050406030204" pitchFamily="18" charset="0"/>
                              <a:cs typeface="Times New Roman" pitchFamily="18" charset="0"/>
                            </a:rPr>
                            <m:t>𝑖</m:t>
                          </m:r>
                          <m:r>
                            <a:rPr lang="en-US" sz="2800" b="0" i="1" smtClean="0">
                              <a:latin typeface="Cambria Math" panose="02040503050406030204" pitchFamily="18" charset="0"/>
                              <a:cs typeface="Times New Roman" pitchFamily="18" charset="0"/>
                            </a:rPr>
                            <m:t>=1</m:t>
                          </m:r>
                        </m:sub>
                        <m:sup>
                          <m:r>
                            <a:rPr lang="en-US" sz="2800" b="0" i="1" smtClean="0">
                              <a:latin typeface="Cambria Math" panose="02040503050406030204" pitchFamily="18" charset="0"/>
                              <a:cs typeface="Times New Roman" pitchFamily="18" charset="0"/>
                            </a:rPr>
                            <m:t>𝑛</m:t>
                          </m:r>
                        </m:sup>
                        <m:e>
                          <m:r>
                            <a:rPr lang="en-US" sz="2800" b="0" i="1" smtClean="0">
                              <a:latin typeface="Cambria Math" panose="02040503050406030204" pitchFamily="18" charset="0"/>
                              <a:cs typeface="Times New Roman" pitchFamily="18" charset="0"/>
                            </a:rPr>
                            <m:t>𝑥</m:t>
                          </m:r>
                          <m:r>
                            <a:rPr lang="en-US" sz="2800" b="0" i="1" baseline="-25000" smtClean="0">
                              <a:latin typeface="Cambria Math" panose="02040503050406030204" pitchFamily="18" charset="0"/>
                              <a:cs typeface="Times New Roman" pitchFamily="18" charset="0"/>
                            </a:rPr>
                            <m:t>𝑖</m:t>
                          </m:r>
                          <m:r>
                            <a:rPr lang="en-US" sz="2800" b="0" i="1" smtClean="0">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𝑖</m:t>
                          </m:r>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e>
                          </m:d>
                        </m:e>
                      </m:nary>
                    </m:oMath>
                  </m:oMathPara>
                </a14:m>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itchFamily="18" charset="0"/>
                        </a:rPr>
                        <m:t>𝑓</m:t>
                      </m:r>
                      <m:r>
                        <a:rPr lang="en-US" sz="2800" b="0" i="1" baseline="-25000" smtClean="0">
                          <a:latin typeface="Cambria Math" panose="02040503050406030204" pitchFamily="18" charset="0"/>
                          <a:cs typeface="Times New Roman" pitchFamily="18" charset="0"/>
                        </a:rPr>
                        <m:t>𝑦</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nary>
                        <m:naryPr>
                          <m:chr m:val="∑"/>
                          <m:ctrlPr>
                            <a:rPr lang="en-US" sz="2800" i="1">
                              <a:latin typeface="Cambria Math" panose="02040503050406030204" pitchFamily="18" charset="0"/>
                              <a:cs typeface="Times New Roman" pitchFamily="18" charset="0"/>
                            </a:rPr>
                          </m:ctrlPr>
                        </m:naryPr>
                        <m:sub>
                          <m:r>
                            <m:rPr>
                              <m:brk m:alnAt="23"/>
                            </m:rPr>
                            <a:rPr lang="en-US" sz="2800" i="1">
                              <a:latin typeface="Cambria Math" panose="02040503050406030204" pitchFamily="18" charset="0"/>
                              <a:cs typeface="Times New Roman" pitchFamily="18" charset="0"/>
                            </a:rPr>
                            <m:t>𝑖</m:t>
                          </m:r>
                          <m:r>
                            <a:rPr lang="en-US" sz="2800" i="1">
                              <a:latin typeface="Cambria Math" panose="02040503050406030204" pitchFamily="18" charset="0"/>
                              <a:cs typeface="Times New Roman" pitchFamily="18" charset="0"/>
                            </a:rPr>
                            <m:t>=1</m:t>
                          </m:r>
                        </m:sub>
                        <m:sup>
                          <m:r>
                            <a:rPr lang="en-US" sz="2800" i="1">
                              <a:latin typeface="Cambria Math" panose="02040503050406030204" pitchFamily="18" charset="0"/>
                              <a:cs typeface="Times New Roman" pitchFamily="18" charset="0"/>
                            </a:rPr>
                            <m:t>𝑛</m:t>
                          </m:r>
                        </m:sup>
                        <m:e>
                          <m:r>
                            <a:rPr lang="en-US" sz="2800" b="0" i="1" smtClean="0">
                              <a:latin typeface="Cambria Math" panose="02040503050406030204" pitchFamily="18" charset="0"/>
                              <a:cs typeface="Times New Roman" pitchFamily="18" charset="0"/>
                            </a:rPr>
                            <m:t>𝑦</m:t>
                          </m:r>
                          <m:r>
                            <a:rPr lang="en-US" sz="2800" i="1" baseline="-25000">
                              <a:latin typeface="Cambria Math" panose="02040503050406030204" pitchFamily="18" charset="0"/>
                              <a:cs typeface="Times New Roman" pitchFamily="18" charset="0"/>
                            </a:rPr>
                            <m:t>𝑖</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𝑖</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e>
                      </m:nary>
                    </m:oMath>
                  </m:oMathPara>
                </a14:m>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itchFamily="18" charset="0"/>
                        </a:rPr>
                        <m:t>𝑓</m:t>
                      </m:r>
                      <m:r>
                        <a:rPr lang="en-US" sz="2800" b="0" i="1" baseline="-25000" smtClean="0">
                          <a:latin typeface="Cambria Math" panose="02040503050406030204" pitchFamily="18" charset="0"/>
                          <a:cs typeface="Times New Roman" pitchFamily="18" charset="0"/>
                        </a:rPr>
                        <m:t>𝑧</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nary>
                        <m:naryPr>
                          <m:chr m:val="∑"/>
                          <m:ctrlPr>
                            <a:rPr lang="en-US" sz="2800" i="1">
                              <a:latin typeface="Cambria Math" panose="02040503050406030204" pitchFamily="18" charset="0"/>
                              <a:cs typeface="Times New Roman" pitchFamily="18" charset="0"/>
                            </a:rPr>
                          </m:ctrlPr>
                        </m:naryPr>
                        <m:sub>
                          <m:r>
                            <m:rPr>
                              <m:brk m:alnAt="23"/>
                            </m:rPr>
                            <a:rPr lang="en-US" sz="2800" i="1">
                              <a:latin typeface="Cambria Math" panose="02040503050406030204" pitchFamily="18" charset="0"/>
                              <a:cs typeface="Times New Roman" pitchFamily="18" charset="0"/>
                            </a:rPr>
                            <m:t>𝑖</m:t>
                          </m:r>
                          <m:r>
                            <a:rPr lang="en-US" sz="2800" i="1">
                              <a:latin typeface="Cambria Math" panose="02040503050406030204" pitchFamily="18" charset="0"/>
                              <a:cs typeface="Times New Roman" pitchFamily="18" charset="0"/>
                            </a:rPr>
                            <m:t>=1</m:t>
                          </m:r>
                        </m:sub>
                        <m:sup>
                          <m:r>
                            <a:rPr lang="en-US" sz="2800" i="1">
                              <a:latin typeface="Cambria Math" panose="02040503050406030204" pitchFamily="18" charset="0"/>
                              <a:cs typeface="Times New Roman" pitchFamily="18" charset="0"/>
                            </a:rPr>
                            <m:t>𝑛</m:t>
                          </m:r>
                        </m:sup>
                        <m:e>
                          <m:r>
                            <a:rPr lang="en-US" sz="2800" b="0" i="1" smtClean="0">
                              <a:latin typeface="Cambria Math" panose="02040503050406030204" pitchFamily="18" charset="0"/>
                              <a:cs typeface="Times New Roman" pitchFamily="18" charset="0"/>
                            </a:rPr>
                            <m:t>𝑧</m:t>
                          </m:r>
                          <m:r>
                            <a:rPr lang="en-US" sz="2800" i="1" baseline="-25000">
                              <a:latin typeface="Cambria Math" panose="02040503050406030204" pitchFamily="18" charset="0"/>
                              <a:cs typeface="Times New Roman" pitchFamily="18" charset="0"/>
                            </a:rPr>
                            <m:t>𝑖</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𝑖</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e>
                      </m:nary>
                    </m:oMath>
                  </m:oMathPara>
                </a14:m>
                <a:endParaRPr lang="en-US" sz="2800" dirty="0">
                  <a:cs typeface="Times New Roman" pitchFamily="18" charset="0"/>
                </a:endParaRPr>
              </a:p>
              <a:p>
                <a:pPr marL="0" indent="0" algn="just">
                  <a:buNone/>
                </a:pPr>
                <a:endParaRPr lang="en-US" sz="2800" dirty="0">
                  <a:cs typeface="Times New Roman" pitchFamily="18" charset="0"/>
                </a:endParaRPr>
              </a:p>
              <a:p>
                <a:pPr algn="just"/>
                <a:r>
                  <a:rPr lang="en-US" sz="2800" dirty="0">
                    <a:cs typeface="Times New Roman" pitchFamily="18" charset="0"/>
                  </a:rPr>
                  <a:t>The function </a:t>
                </a:r>
                <a14:m>
                  <m:oMath xmlns:m="http://schemas.openxmlformats.org/officeDocument/2006/math">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𝑖</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 </m:t>
                    </m:r>
                  </m:oMath>
                </a14:m>
                <a:r>
                  <a:rPr lang="en-US" sz="2800" dirty="0">
                    <a:cs typeface="Times New Roman" pitchFamily="18" charset="0"/>
                  </a:rPr>
                  <a:t>is called as blending function.</a:t>
                </a:r>
              </a:p>
              <a:p>
                <a:endParaRPr lang="en-IN" dirty="0"/>
              </a:p>
            </p:txBody>
          </p:sp>
        </mc:Choice>
        <mc:Fallback xmlns="">
          <p:sp>
            <p:nvSpPr>
              <p:cNvPr id="3" name="Content Placeholder 2">
                <a:extLst>
                  <a:ext uri="{FF2B5EF4-FFF2-40B4-BE49-F238E27FC236}">
                    <a16:creationId xmlns:a16="http://schemas.microsoft.com/office/drawing/2014/main" id="{62C1B02E-372B-4BA8-A1B4-EADBC784B43E}"/>
                  </a:ext>
                </a:extLst>
              </p:cNvPr>
              <p:cNvSpPr>
                <a:spLocks noGrp="1" noRot="1" noChangeAspect="1" noMove="1" noResize="1" noEditPoints="1" noAdjustHandles="1" noChangeArrowheads="1" noChangeShapeType="1" noTextEdit="1"/>
              </p:cNvSpPr>
              <p:nvPr>
                <p:ph idx="1"/>
              </p:nvPr>
            </p:nvSpPr>
            <p:spPr>
              <a:blipFill>
                <a:blip r:embed="rId2"/>
                <a:stretch>
                  <a:fillRect l="-696" t="-2801" r="-696"/>
                </a:stretch>
              </a:blipFill>
            </p:spPr>
            <p:txBody>
              <a:bodyPr/>
              <a:lstStyle/>
              <a:p>
                <a:r>
                  <a:rPr lang="en-IN">
                    <a:noFill/>
                  </a:rPr>
                  <a:t> </a:t>
                </a:r>
              </a:p>
            </p:txBody>
          </p:sp>
        </mc:Fallback>
      </mc:AlternateContent>
    </p:spTree>
    <p:extLst>
      <p:ext uri="{BB962C8B-B14F-4D97-AF65-F5344CB8AC3E}">
        <p14:creationId xmlns:p14="http://schemas.microsoft.com/office/powerpoint/2010/main" val="26229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7EAF-4B98-4094-8859-CAF187B89E83}"/>
              </a:ext>
            </a:extLst>
          </p:cNvPr>
          <p:cNvSpPr>
            <a:spLocks noGrp="1"/>
          </p:cNvSpPr>
          <p:nvPr>
            <p:ph type="title"/>
          </p:nvPr>
        </p:nvSpPr>
        <p:spPr/>
        <p:txBody>
          <a:bodyPr/>
          <a:lstStyle/>
          <a:p>
            <a:r>
              <a:rPr lang="en-US" dirty="0"/>
              <a:t>INTERPOLATION</a:t>
            </a:r>
            <a:endParaRPr lang="en-IN" dirty="0"/>
          </a:p>
        </p:txBody>
      </p:sp>
      <p:sp>
        <p:nvSpPr>
          <p:cNvPr id="3" name="Content Placeholder 2">
            <a:extLst>
              <a:ext uri="{FF2B5EF4-FFF2-40B4-BE49-F238E27FC236}">
                <a16:creationId xmlns:a16="http://schemas.microsoft.com/office/drawing/2014/main" id="{D116EE8D-B739-4C88-96E5-AD59613D4C01}"/>
              </a:ext>
            </a:extLst>
          </p:cNvPr>
          <p:cNvSpPr>
            <a:spLocks noGrp="1"/>
          </p:cNvSpPr>
          <p:nvPr>
            <p:ph idx="1"/>
          </p:nvPr>
        </p:nvSpPr>
        <p:spPr/>
        <p:txBody>
          <a:bodyPr>
            <a:normAutofit fontScale="92500" lnSpcReduction="20000"/>
          </a:bodyPr>
          <a:lstStyle/>
          <a:p>
            <a:pPr algn="just"/>
            <a:r>
              <a:rPr lang="en-US" sz="2800" dirty="0">
                <a:cs typeface="Times New Roman" pitchFamily="18" charset="0"/>
              </a:rPr>
              <a:t>To achieve a perfect curve, it must pass through all the sample points.</a:t>
            </a:r>
          </a:p>
          <a:p>
            <a:pPr algn="just"/>
            <a:endParaRPr lang="en-US" sz="2800" dirty="0">
              <a:cs typeface="Times New Roman" pitchFamily="18" charset="0"/>
            </a:endParaRPr>
          </a:p>
          <a:p>
            <a:pPr algn="just"/>
            <a:r>
              <a:rPr lang="en-US" sz="2800" dirty="0">
                <a:cs typeface="Times New Roman" pitchFamily="18" charset="0"/>
              </a:rPr>
              <a:t>It means each sample point tries to pull the curve in his direction.</a:t>
            </a:r>
          </a:p>
          <a:p>
            <a:pPr algn="just"/>
            <a:endParaRPr lang="en-US" sz="2800" dirty="0">
              <a:cs typeface="Times New Roman" pitchFamily="18" charset="0"/>
            </a:endParaRPr>
          </a:p>
          <a:p>
            <a:pPr algn="just"/>
            <a:r>
              <a:rPr lang="en-US" sz="2800" dirty="0">
                <a:cs typeface="Times New Roman" pitchFamily="18" charset="0"/>
              </a:rPr>
              <a:t>The curve will not pass from the value 0 of u.</a:t>
            </a:r>
          </a:p>
          <a:p>
            <a:pPr algn="just"/>
            <a:endParaRPr lang="en-US" sz="2800" dirty="0">
              <a:cs typeface="Times New Roman" pitchFamily="18" charset="0"/>
            </a:endParaRPr>
          </a:p>
          <a:p>
            <a:pPr algn="just"/>
            <a:r>
              <a:rPr lang="en-US" sz="2800" dirty="0">
                <a:cs typeface="Times New Roman" pitchFamily="18" charset="0"/>
              </a:rPr>
              <a:t>So we have develop a blending function such that its value could be 1 for the starting sample point.</a:t>
            </a:r>
          </a:p>
          <a:p>
            <a:pPr algn="just"/>
            <a:endParaRPr lang="en-US" sz="2800" dirty="0">
              <a:cs typeface="Times New Roman" pitchFamily="18" charset="0"/>
            </a:endParaRPr>
          </a:p>
          <a:p>
            <a:pPr algn="just"/>
            <a:r>
              <a:rPr lang="en-US" sz="2800" dirty="0">
                <a:cs typeface="Times New Roman" pitchFamily="18" charset="0"/>
              </a:rPr>
              <a:t>So the value of u is -1 for 1</a:t>
            </a:r>
            <a:r>
              <a:rPr lang="en-US" sz="2800" baseline="30000" dirty="0">
                <a:cs typeface="Times New Roman" pitchFamily="18" charset="0"/>
              </a:rPr>
              <a:t>st</a:t>
            </a:r>
            <a:r>
              <a:rPr lang="en-US" sz="2800" dirty="0">
                <a:cs typeface="Times New Roman" pitchFamily="18" charset="0"/>
              </a:rPr>
              <a:t> point, 0 for 2</a:t>
            </a:r>
            <a:r>
              <a:rPr lang="en-US" sz="2800" baseline="30000" dirty="0">
                <a:cs typeface="Times New Roman" pitchFamily="18" charset="0"/>
              </a:rPr>
              <a:t>nd</a:t>
            </a:r>
            <a:r>
              <a:rPr lang="en-US" sz="2800" dirty="0">
                <a:cs typeface="Times New Roman" pitchFamily="18" charset="0"/>
              </a:rPr>
              <a:t> point and 1 for 3</a:t>
            </a:r>
            <a:r>
              <a:rPr lang="en-US" sz="2800" baseline="30000" dirty="0">
                <a:cs typeface="Times New Roman" pitchFamily="18" charset="0"/>
              </a:rPr>
              <a:t>rd</a:t>
            </a:r>
            <a:r>
              <a:rPr lang="en-US" sz="2800" dirty="0">
                <a:cs typeface="Times New Roman" pitchFamily="18" charset="0"/>
              </a:rPr>
              <a:t> point and so on.</a:t>
            </a:r>
          </a:p>
          <a:p>
            <a:endParaRPr lang="en-IN" dirty="0"/>
          </a:p>
        </p:txBody>
      </p:sp>
    </p:spTree>
    <p:extLst>
      <p:ext uri="{BB962C8B-B14F-4D97-AF65-F5344CB8AC3E}">
        <p14:creationId xmlns:p14="http://schemas.microsoft.com/office/powerpoint/2010/main" val="3393494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AF329-96E2-404D-A927-6E6653E5AF91}"/>
              </a:ext>
            </a:extLst>
          </p:cNvPr>
          <p:cNvSpPr>
            <a:spLocks noGrp="1"/>
          </p:cNvSpPr>
          <p:nvPr>
            <p:ph type="title"/>
          </p:nvPr>
        </p:nvSpPr>
        <p:spPr/>
        <p:txBody>
          <a:bodyPr/>
          <a:lstStyle/>
          <a:p>
            <a:r>
              <a:rPr lang="en-US" dirty="0"/>
              <a:t>INTERPOLATION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2EDCC3-042D-45C5-9B9E-62009B79D942}"/>
                  </a:ext>
                </a:extLst>
              </p:cNvPr>
              <p:cNvSpPr>
                <a:spLocks noGrp="1"/>
              </p:cNvSpPr>
              <p:nvPr>
                <p:ph idx="1"/>
              </p:nvPr>
            </p:nvSpPr>
            <p:spPr/>
            <p:txBody>
              <a:bodyPr/>
              <a:lstStyle/>
              <a:p>
                <a:pPr algn="just"/>
                <a:r>
                  <a:rPr lang="en-US" sz="2800" dirty="0">
                    <a:cs typeface="Times New Roman" pitchFamily="18" charset="0"/>
                  </a:rPr>
                  <a:t>Let us consider there are 4 points, so the blending function will be</a:t>
                </a:r>
              </a:p>
              <a:p>
                <a:pPr algn="just"/>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1</m:t>
                      </m:r>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e>
                      </m:d>
                      <m:r>
                        <a:rPr lang="en-US" sz="2800" b="0" i="1" smtClean="0">
                          <a:latin typeface="Cambria Math" panose="02040503050406030204" pitchFamily="18" charset="0"/>
                          <a:cs typeface="Times New Roman" pitchFamily="18" charset="0"/>
                        </a:rPr>
                        <m:t>=</m:t>
                      </m:r>
                      <m:f>
                        <m:fPr>
                          <m:ctrlPr>
                            <a:rPr lang="en-US" sz="2800" b="0" i="1" smtClean="0">
                              <a:latin typeface="Cambria Math" panose="02040503050406030204" pitchFamily="18" charset="0"/>
                              <a:cs typeface="Times New Roman" pitchFamily="18" charset="0"/>
                            </a:rPr>
                          </m:ctrlPr>
                        </m:fPr>
                        <m:num>
                          <m:r>
                            <a:rPr lang="en-US" sz="2800" b="0" i="1" smtClean="0">
                              <a:latin typeface="Cambria Math" panose="02040503050406030204" pitchFamily="18" charset="0"/>
                              <a:cs typeface="Times New Roman" pitchFamily="18" charset="0"/>
                            </a:rPr>
                            <m:t>𝑢</m:t>
                          </m:r>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−1</m:t>
                              </m:r>
                            </m:e>
                          </m:d>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−2</m:t>
                              </m:r>
                            </m:e>
                          </m:d>
                        </m:num>
                        <m:den>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−1</m:t>
                              </m:r>
                            </m:e>
                          </m:d>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−2</m:t>
                              </m:r>
                            </m:e>
                          </m:d>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−3</m:t>
                              </m:r>
                            </m:e>
                          </m:d>
                        </m:den>
                      </m:f>
                    </m:oMath>
                  </m:oMathPara>
                </a14:m>
                <a:endParaRPr lang="en-US" sz="2800" b="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2</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f>
                        <m:fPr>
                          <m:ctrlPr>
                            <a:rPr lang="en-US" sz="2800" i="1">
                              <a:latin typeface="Cambria Math" panose="02040503050406030204" pitchFamily="18" charset="0"/>
                              <a:cs typeface="Times New Roman" pitchFamily="18" charset="0"/>
                            </a:rPr>
                          </m:ctrlPr>
                        </m:fPr>
                        <m:num>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+1</m:t>
                              </m:r>
                            </m:e>
                          </m:d>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r>
                                <a:rPr lang="en-US" sz="2800" i="1">
                                  <a:latin typeface="Cambria Math" panose="02040503050406030204" pitchFamily="18" charset="0"/>
                                  <a:cs typeface="Times New Roman" pitchFamily="18" charset="0"/>
                                </a:rPr>
                                <m:t>−1</m:t>
                              </m:r>
                            </m:e>
                          </m:d>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−2)</m:t>
                          </m:r>
                        </m:num>
                        <m:den>
                          <m:r>
                            <a:rPr lang="en-US" sz="2800" b="0" i="1" smtClean="0">
                              <a:latin typeface="Cambria Math" panose="02040503050406030204" pitchFamily="18" charset="0"/>
                              <a:cs typeface="Times New Roman" pitchFamily="18" charset="0"/>
                            </a:rPr>
                            <m:t>1</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−1</m:t>
                              </m:r>
                            </m:e>
                          </m:d>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−2</m:t>
                              </m:r>
                            </m:e>
                          </m:d>
                        </m:den>
                      </m:f>
                    </m:oMath>
                  </m:oMathPara>
                </a14:m>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3</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f>
                        <m:fPr>
                          <m:ctrlPr>
                            <a:rPr lang="en-US" sz="2800" i="1">
                              <a:latin typeface="Cambria Math" panose="02040503050406030204" pitchFamily="18" charset="0"/>
                              <a:cs typeface="Times New Roman" pitchFamily="18" charset="0"/>
                            </a:rPr>
                          </m:ctrlPr>
                        </m:fPr>
                        <m:num>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+1</m:t>
                              </m:r>
                            </m:e>
                          </m:d>
                          <m:r>
                            <a:rPr lang="en-US" sz="2800" b="0" i="1" smtClean="0">
                              <a:latin typeface="Cambria Math" panose="02040503050406030204" pitchFamily="18" charset="0"/>
                              <a:cs typeface="Times New Roman" pitchFamily="18" charset="0"/>
                            </a:rPr>
                            <m:t>𝑢</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r>
                                <a:rPr lang="en-US" sz="2800" i="1">
                                  <a:latin typeface="Cambria Math" panose="02040503050406030204" pitchFamily="18" charset="0"/>
                                  <a:cs typeface="Times New Roman" pitchFamily="18" charset="0"/>
                                </a:rPr>
                                <m:t>−2</m:t>
                              </m:r>
                            </m:e>
                          </m:d>
                        </m:num>
                        <m:den>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2</m:t>
                              </m:r>
                            </m:e>
                          </m:d>
                          <m:r>
                            <a:rPr lang="en-US" sz="2800" b="0" i="1" smtClean="0">
                              <a:latin typeface="Cambria Math" panose="02040503050406030204" pitchFamily="18" charset="0"/>
                              <a:cs typeface="Times New Roman" pitchFamily="18" charset="0"/>
                            </a:rPr>
                            <m:t>(1)</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1</m:t>
                              </m:r>
                            </m:e>
                          </m:d>
                        </m:den>
                      </m:f>
                    </m:oMath>
                  </m:oMathPara>
                </a14:m>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4</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f>
                        <m:fPr>
                          <m:ctrlPr>
                            <a:rPr lang="en-US" sz="2800" i="1">
                              <a:latin typeface="Cambria Math" panose="02040503050406030204" pitchFamily="18" charset="0"/>
                              <a:cs typeface="Times New Roman" pitchFamily="18" charset="0"/>
                            </a:rPr>
                          </m:ctrlPr>
                        </m:fPr>
                        <m:num>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+1</m:t>
                              </m:r>
                            </m:e>
                          </m:d>
                          <m:r>
                            <a:rPr lang="en-US" sz="2800" b="0" i="1" smtClean="0">
                              <a:latin typeface="Cambria Math" panose="02040503050406030204" pitchFamily="18" charset="0"/>
                              <a:cs typeface="Times New Roman" pitchFamily="18" charset="0"/>
                            </a:rPr>
                            <m:t>𝑢</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r>
                                <a:rPr lang="en-US" sz="2800" i="1">
                                  <a:latin typeface="Cambria Math" panose="02040503050406030204" pitchFamily="18" charset="0"/>
                                  <a:cs typeface="Times New Roman" pitchFamily="18" charset="0"/>
                                </a:rPr>
                                <m:t>−1</m:t>
                              </m:r>
                            </m:e>
                          </m:d>
                        </m:num>
                        <m:den>
                          <m:d>
                            <m:dPr>
                              <m:ctrlPr>
                                <a:rPr lang="en-US" sz="2800" i="1">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3</m:t>
                              </m:r>
                            </m:e>
                          </m:d>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2</m:t>
                              </m:r>
                            </m:e>
                          </m:d>
                          <m:d>
                            <m:dPr>
                              <m:ctrlPr>
                                <a:rPr lang="en-US" sz="2800" i="1">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1</m:t>
                              </m:r>
                            </m:e>
                          </m:d>
                        </m:den>
                      </m:f>
                    </m:oMath>
                  </m:oMathPara>
                </a14:m>
                <a:endParaRPr lang="en-IN" dirty="0"/>
              </a:p>
            </p:txBody>
          </p:sp>
        </mc:Choice>
        <mc:Fallback xmlns="">
          <p:sp>
            <p:nvSpPr>
              <p:cNvPr id="3" name="Content Placeholder 2">
                <a:extLst>
                  <a:ext uri="{FF2B5EF4-FFF2-40B4-BE49-F238E27FC236}">
                    <a16:creationId xmlns:a16="http://schemas.microsoft.com/office/drawing/2014/main" id="{322EDCC3-042D-45C5-9B9E-62009B79D94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2473553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947B-957A-45D4-B446-5DC77F3883DF}"/>
              </a:ext>
            </a:extLst>
          </p:cNvPr>
          <p:cNvSpPr>
            <a:spLocks noGrp="1"/>
          </p:cNvSpPr>
          <p:nvPr>
            <p:ph type="title"/>
          </p:nvPr>
        </p:nvSpPr>
        <p:spPr/>
        <p:txBody>
          <a:bodyPr/>
          <a:lstStyle/>
          <a:p>
            <a:r>
              <a:rPr lang="en-US" dirty="0"/>
              <a:t>INTERPOLATION</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BD5EB1-634D-4A86-9009-2F76BD5D2714}"/>
                  </a:ext>
                </a:extLst>
              </p:cNvPr>
              <p:cNvSpPr>
                <a:spLocks noGrp="1"/>
              </p:cNvSpPr>
              <p:nvPr>
                <p:ph idx="1"/>
              </p:nvPr>
            </p:nvSpPr>
            <p:spPr/>
            <p:txBody>
              <a:bodyPr/>
              <a:lstStyle/>
              <a:p>
                <a:pPr algn="just"/>
                <a:r>
                  <a:rPr lang="en-US" sz="2800" dirty="0">
                    <a:cs typeface="Times New Roman" pitchFamily="18" charset="0"/>
                  </a:rPr>
                  <a:t>Using above blending function, the expression for the curve passing through sampling points can be given as,</a:t>
                </a:r>
              </a:p>
              <a:p>
                <a:pPr algn="just"/>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𝑥</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𝑥</m:t>
                      </m:r>
                      <m:r>
                        <a:rPr lang="en-US" sz="2800" b="0" i="1" baseline="-25000" smtClean="0">
                          <a:latin typeface="Cambria Math" panose="02040503050406030204" pitchFamily="18" charset="0"/>
                          <a:cs typeface="Times New Roman" pitchFamily="18" charset="0"/>
                        </a:rPr>
                        <m:t>1</m:t>
                      </m:r>
                      <m:r>
                        <a:rPr lang="en-US" sz="2800" b="0" i="1" smtClean="0">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1</m:t>
                      </m:r>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e>
                      </m:d>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𝑥</m:t>
                      </m:r>
                      <m:r>
                        <a:rPr lang="en-US" sz="2800" b="0" i="1" baseline="-25000" smtClean="0">
                          <a:latin typeface="Cambria Math" panose="02040503050406030204" pitchFamily="18" charset="0"/>
                          <a:cs typeface="Times New Roman" pitchFamily="18" charset="0"/>
                        </a:rPr>
                        <m:t>2</m:t>
                      </m:r>
                      <m:r>
                        <a:rPr lang="en-US" sz="2800" b="0" i="1" smtClean="0">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2</m:t>
                      </m:r>
                      <m:d>
                        <m:dPr>
                          <m:ctrlPr>
                            <a:rPr lang="en-US" sz="2800" b="0" i="1" smtClean="0">
                              <a:latin typeface="Cambria Math" panose="02040503050406030204" pitchFamily="18" charset="0"/>
                              <a:cs typeface="Times New Roman" pitchFamily="18" charset="0"/>
                            </a:rPr>
                          </m:ctrlPr>
                        </m:dPr>
                        <m:e>
                          <m:r>
                            <a:rPr lang="en-US" sz="2800" b="0" i="1" smtClean="0">
                              <a:latin typeface="Cambria Math" panose="02040503050406030204" pitchFamily="18" charset="0"/>
                              <a:cs typeface="Times New Roman" pitchFamily="18" charset="0"/>
                            </a:rPr>
                            <m:t>𝑢</m:t>
                          </m:r>
                        </m:e>
                      </m:d>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𝑥</m:t>
                      </m:r>
                      <m:r>
                        <a:rPr lang="en-US" sz="2800" b="0" i="1" baseline="-25000" smtClean="0">
                          <a:latin typeface="Cambria Math" panose="02040503050406030204" pitchFamily="18" charset="0"/>
                          <a:cs typeface="Times New Roman" pitchFamily="18" charset="0"/>
                        </a:rPr>
                        <m:t>3</m:t>
                      </m:r>
                      <m:r>
                        <a:rPr lang="en-US" sz="2800" b="0" i="1" smtClean="0">
                          <a:latin typeface="Cambria Math" panose="02040503050406030204" pitchFamily="18" charset="0"/>
                          <a:cs typeface="Times New Roman" pitchFamily="18" charset="0"/>
                        </a:rPr>
                        <m:t>𝐵</m:t>
                      </m:r>
                      <m:r>
                        <a:rPr lang="en-US" sz="2800" b="0" i="1" baseline="-25000" smtClean="0">
                          <a:latin typeface="Cambria Math" panose="02040503050406030204" pitchFamily="18" charset="0"/>
                          <a:cs typeface="Times New Roman" pitchFamily="18" charset="0"/>
                        </a:rPr>
                        <m:t>3</m:t>
                      </m:r>
                      <m:r>
                        <a:rPr lang="en-US" sz="2800" b="0" i="1" smtClean="0">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𝑢</m:t>
                      </m:r>
                      <m:r>
                        <a:rPr lang="en-US" sz="2800" b="0" i="1" smtClean="0">
                          <a:latin typeface="Cambria Math" panose="02040503050406030204" pitchFamily="18" charset="0"/>
                          <a:cs typeface="Times New Roman" pitchFamily="18" charset="0"/>
                        </a:rPr>
                        <m:t>)</m:t>
                      </m:r>
                    </m:oMath>
                  </m:oMathPara>
                </a14:m>
                <a:endParaRPr lang="en-US" sz="2800" dirty="0">
                  <a:cs typeface="Times New Roman" pitchFamily="18" charset="0"/>
                </a:endParaRPr>
              </a:p>
              <a:p>
                <a:pPr marL="0" indent="0" algn="just">
                  <a:buNone/>
                </a:pPr>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𝑦</m:t>
                      </m:r>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𝑦</m:t>
                      </m:r>
                      <m:r>
                        <a:rPr lang="en-US" sz="2800" i="1" baseline="-25000">
                          <a:latin typeface="Cambria Math" panose="02040503050406030204" pitchFamily="18" charset="0"/>
                          <a:cs typeface="Times New Roman" pitchFamily="18" charset="0"/>
                        </a:rPr>
                        <m:t>1</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1</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𝑦</m:t>
                      </m:r>
                      <m:r>
                        <a:rPr lang="en-US" sz="2800" i="1" baseline="-25000">
                          <a:latin typeface="Cambria Math" panose="02040503050406030204" pitchFamily="18" charset="0"/>
                          <a:cs typeface="Times New Roman" pitchFamily="18" charset="0"/>
                        </a:rPr>
                        <m:t>2</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2</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𝑦</m:t>
                      </m:r>
                      <m:r>
                        <a:rPr lang="en-US" sz="2800" i="1" baseline="-25000">
                          <a:latin typeface="Cambria Math" panose="02040503050406030204" pitchFamily="18" charset="0"/>
                          <a:cs typeface="Times New Roman" pitchFamily="18" charset="0"/>
                        </a:rPr>
                        <m:t>3</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3</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𝑢</m:t>
                      </m:r>
                      <m:r>
                        <a:rPr lang="en-US" sz="2800" i="1">
                          <a:latin typeface="Cambria Math" panose="02040503050406030204" pitchFamily="18" charset="0"/>
                          <a:cs typeface="Times New Roman" pitchFamily="18" charset="0"/>
                        </a:rPr>
                        <m:t>)</m:t>
                      </m:r>
                    </m:oMath>
                  </m:oMathPara>
                </a14:m>
                <a:endParaRPr lang="en-US" sz="2800" dirty="0">
                  <a:cs typeface="Times New Roman" pitchFamily="18" charset="0"/>
                </a:endParaRPr>
              </a:p>
              <a:p>
                <a:pPr marL="0" indent="0" algn="just">
                  <a:buNone/>
                </a:pPr>
                <a:endParaRPr lang="en-US" sz="2800" dirty="0">
                  <a:cs typeface="Times New Roman"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cs typeface="Times New Roman" pitchFamily="18" charset="0"/>
                        </a:rPr>
                        <m:t>𝑧</m:t>
                      </m:r>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𝑧</m:t>
                      </m:r>
                      <m:r>
                        <a:rPr lang="en-US" sz="2800" i="1" baseline="-25000">
                          <a:latin typeface="Cambria Math" panose="02040503050406030204" pitchFamily="18" charset="0"/>
                          <a:cs typeface="Times New Roman" pitchFamily="18" charset="0"/>
                        </a:rPr>
                        <m:t>1</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1</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𝑧</m:t>
                      </m:r>
                      <m:r>
                        <a:rPr lang="en-US" sz="2800" i="1" baseline="-25000">
                          <a:latin typeface="Cambria Math" panose="02040503050406030204" pitchFamily="18" charset="0"/>
                          <a:cs typeface="Times New Roman" pitchFamily="18" charset="0"/>
                        </a:rPr>
                        <m:t>2</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2</m:t>
                      </m:r>
                      <m:d>
                        <m:dPr>
                          <m:ctrlPr>
                            <a:rPr lang="en-US" sz="2800" i="1">
                              <a:latin typeface="Cambria Math" panose="02040503050406030204" pitchFamily="18" charset="0"/>
                              <a:cs typeface="Times New Roman" pitchFamily="18" charset="0"/>
                            </a:rPr>
                          </m:ctrlPr>
                        </m:dPr>
                        <m:e>
                          <m:r>
                            <a:rPr lang="en-US" sz="2800" i="1">
                              <a:latin typeface="Cambria Math" panose="02040503050406030204" pitchFamily="18" charset="0"/>
                              <a:cs typeface="Times New Roman" pitchFamily="18" charset="0"/>
                            </a:rPr>
                            <m:t>𝑢</m:t>
                          </m:r>
                        </m:e>
                      </m:d>
                      <m:r>
                        <a:rPr lang="en-US" sz="2800" i="1">
                          <a:latin typeface="Cambria Math" panose="02040503050406030204" pitchFamily="18" charset="0"/>
                          <a:cs typeface="Times New Roman" pitchFamily="18" charset="0"/>
                        </a:rPr>
                        <m:t>+</m:t>
                      </m:r>
                      <m:r>
                        <a:rPr lang="en-US" sz="2800" b="0" i="1" smtClean="0">
                          <a:latin typeface="Cambria Math" panose="02040503050406030204" pitchFamily="18" charset="0"/>
                          <a:cs typeface="Times New Roman" pitchFamily="18" charset="0"/>
                        </a:rPr>
                        <m:t>𝑧</m:t>
                      </m:r>
                      <m:r>
                        <a:rPr lang="en-US" sz="2800" i="1" baseline="-25000">
                          <a:latin typeface="Cambria Math" panose="02040503050406030204" pitchFamily="18" charset="0"/>
                          <a:cs typeface="Times New Roman" pitchFamily="18" charset="0"/>
                        </a:rPr>
                        <m:t>3</m:t>
                      </m:r>
                      <m:r>
                        <a:rPr lang="en-US" sz="2800" i="1">
                          <a:latin typeface="Cambria Math" panose="02040503050406030204" pitchFamily="18" charset="0"/>
                          <a:cs typeface="Times New Roman" pitchFamily="18" charset="0"/>
                        </a:rPr>
                        <m:t>𝐵</m:t>
                      </m:r>
                      <m:r>
                        <a:rPr lang="en-US" sz="2800" i="1" baseline="-25000">
                          <a:latin typeface="Cambria Math" panose="02040503050406030204" pitchFamily="18" charset="0"/>
                          <a:cs typeface="Times New Roman" pitchFamily="18" charset="0"/>
                        </a:rPr>
                        <m:t>3</m:t>
                      </m:r>
                      <m:r>
                        <a:rPr lang="en-US" sz="2800" i="1">
                          <a:latin typeface="Cambria Math" panose="02040503050406030204" pitchFamily="18" charset="0"/>
                          <a:cs typeface="Times New Roman" pitchFamily="18" charset="0"/>
                        </a:rPr>
                        <m:t>(</m:t>
                      </m:r>
                      <m:r>
                        <a:rPr lang="en-US" sz="2800" i="1">
                          <a:latin typeface="Cambria Math" panose="02040503050406030204" pitchFamily="18" charset="0"/>
                          <a:cs typeface="Times New Roman" pitchFamily="18" charset="0"/>
                        </a:rPr>
                        <m:t>𝑢</m:t>
                      </m:r>
                      <m:r>
                        <a:rPr lang="en-US" sz="2800" i="1">
                          <a:latin typeface="Cambria Math" panose="02040503050406030204" pitchFamily="18" charset="0"/>
                          <a:cs typeface="Times New Roman" pitchFamily="18" charset="0"/>
                        </a:rPr>
                        <m:t>)</m:t>
                      </m:r>
                    </m:oMath>
                  </m:oMathPara>
                </a14:m>
                <a:endParaRPr lang="en-US" sz="2800" dirty="0">
                  <a:cs typeface="Times New Roman" pitchFamily="18" charset="0"/>
                </a:endParaRPr>
              </a:p>
              <a:p>
                <a:endParaRPr lang="en-IN" dirty="0"/>
              </a:p>
            </p:txBody>
          </p:sp>
        </mc:Choice>
        <mc:Fallback xmlns="">
          <p:sp>
            <p:nvSpPr>
              <p:cNvPr id="3" name="Content Placeholder 2">
                <a:extLst>
                  <a:ext uri="{FF2B5EF4-FFF2-40B4-BE49-F238E27FC236}">
                    <a16:creationId xmlns:a16="http://schemas.microsoft.com/office/drawing/2014/main" id="{C2BD5EB1-634D-4A86-9009-2F76BD5D2714}"/>
                  </a:ext>
                </a:extLst>
              </p:cNvPr>
              <p:cNvSpPr>
                <a:spLocks noGrp="1" noRot="1" noChangeAspect="1" noMove="1" noResize="1" noEditPoints="1" noAdjustHandles="1" noChangeArrowheads="1" noChangeShapeType="1" noTextEdit="1"/>
              </p:cNvSpPr>
              <p:nvPr>
                <p:ph idx="1"/>
              </p:nvPr>
            </p:nvSpPr>
            <p:spPr>
              <a:blipFill>
                <a:blip r:embed="rId2"/>
                <a:stretch>
                  <a:fillRect l="-1043" t="-2241" r="-1159"/>
                </a:stretch>
              </a:blipFill>
            </p:spPr>
            <p:txBody>
              <a:bodyPr/>
              <a:lstStyle/>
              <a:p>
                <a:r>
                  <a:rPr lang="en-IN">
                    <a:noFill/>
                  </a:rPr>
                  <a:t> </a:t>
                </a:r>
              </a:p>
            </p:txBody>
          </p:sp>
        </mc:Fallback>
      </mc:AlternateContent>
    </p:spTree>
    <p:extLst>
      <p:ext uri="{BB962C8B-B14F-4D97-AF65-F5344CB8AC3E}">
        <p14:creationId xmlns:p14="http://schemas.microsoft.com/office/powerpoint/2010/main" val="2536406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HILBERT’S CURVE</a:t>
            </a:r>
            <a:endParaRPr lang="en-IN" dirty="0"/>
          </a:p>
        </p:txBody>
      </p:sp>
      <p:sp>
        <p:nvSpPr>
          <p:cNvPr id="3" name="Content Placeholder 2"/>
          <p:cNvSpPr>
            <a:spLocks noGrp="1"/>
          </p:cNvSpPr>
          <p:nvPr>
            <p:ph idx="1"/>
          </p:nvPr>
        </p:nvSpPr>
        <p:spPr>
          <a:xfrm>
            <a:off x="1981200" y="1219200"/>
            <a:ext cx="8229600" cy="5181600"/>
          </a:xfrm>
        </p:spPr>
        <p:txBody>
          <a:bodyPr>
            <a:normAutofit/>
          </a:bodyPr>
          <a:lstStyle/>
          <a:p>
            <a:pPr algn="just"/>
            <a:r>
              <a:rPr lang="en-US" sz="2400" dirty="0">
                <a:cs typeface="Times New Roman" pitchFamily="18" charset="0"/>
              </a:rPr>
              <a:t>The Hilbert’s curve focuses on drawing a curve in quadrant.</a:t>
            </a:r>
          </a:p>
          <a:p>
            <a:pPr algn="just"/>
            <a:endParaRPr lang="en-US" sz="2400" dirty="0">
              <a:cs typeface="Times New Roman" pitchFamily="18" charset="0"/>
            </a:endParaRPr>
          </a:p>
          <a:p>
            <a:pPr algn="just"/>
            <a:r>
              <a:rPr lang="en-US" sz="2400" dirty="0">
                <a:cs typeface="Times New Roman" pitchFamily="18" charset="0"/>
              </a:rPr>
              <a:t>In each approximation the curve is drawn by finding the center points of each quadrant.</a:t>
            </a:r>
          </a:p>
          <a:p>
            <a:pPr algn="just"/>
            <a:endParaRPr lang="en-US" sz="2400" dirty="0">
              <a:cs typeface="Times New Roman" pitchFamily="18" charset="0"/>
            </a:endParaRPr>
          </a:p>
          <a:p>
            <a:pPr algn="just"/>
            <a:r>
              <a:rPr lang="en-US" sz="2400" dirty="0">
                <a:cs typeface="Times New Roman" pitchFamily="18" charset="0"/>
              </a:rPr>
              <a:t>Each quadrant is visited only once.</a:t>
            </a:r>
          </a:p>
          <a:p>
            <a:pPr algn="just"/>
            <a:endParaRPr lang="en-US" sz="2400" dirty="0">
              <a:cs typeface="Times New Roman" pitchFamily="18" charset="0"/>
            </a:endParaRPr>
          </a:p>
          <a:p>
            <a:pPr algn="just"/>
            <a:r>
              <a:rPr lang="en-US" sz="2400" dirty="0">
                <a:cs typeface="Times New Roman" pitchFamily="18" charset="0"/>
              </a:rPr>
              <a:t>The approximations can be infinite as the curve generation is very easy and simple.</a:t>
            </a:r>
          </a:p>
        </p:txBody>
      </p:sp>
    </p:spTree>
    <p:extLst>
      <p:ext uri="{BB962C8B-B14F-4D97-AF65-F5344CB8AC3E}">
        <p14:creationId xmlns:p14="http://schemas.microsoft.com/office/powerpoint/2010/main" val="22153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HILBERT’S CURVE</a:t>
            </a:r>
            <a:endParaRPr lang="en-IN" dirty="0"/>
          </a:p>
        </p:txBody>
      </p:sp>
      <p:sp>
        <p:nvSpPr>
          <p:cNvPr id="3" name="Content Placeholder 2"/>
          <p:cNvSpPr>
            <a:spLocks noGrp="1"/>
          </p:cNvSpPr>
          <p:nvPr>
            <p:ph idx="1"/>
          </p:nvPr>
        </p:nvSpPr>
        <p:spPr>
          <a:xfrm>
            <a:off x="1981200" y="1219200"/>
            <a:ext cx="8229600" cy="5181600"/>
          </a:xfrm>
        </p:spPr>
        <p:txBody>
          <a:bodyPr>
            <a:normAutofit/>
          </a:bodyPr>
          <a:lstStyle/>
          <a:p>
            <a:pPr algn="just"/>
            <a:r>
              <a:rPr lang="en-US" sz="2400" dirty="0">
                <a:cs typeface="Times New Roman" pitchFamily="18" charset="0"/>
              </a:rPr>
              <a:t>The FIRST approximation</a:t>
            </a:r>
          </a:p>
        </p:txBody>
      </p:sp>
      <p:graphicFrame>
        <p:nvGraphicFramePr>
          <p:cNvPr id="5" name="Table 5">
            <a:extLst>
              <a:ext uri="{FF2B5EF4-FFF2-40B4-BE49-F238E27FC236}">
                <a16:creationId xmlns:a16="http://schemas.microsoft.com/office/drawing/2014/main" id="{71A6BBB8-7BF4-4D96-9C26-86D76EF4E1B0}"/>
              </a:ext>
            </a:extLst>
          </p:cNvPr>
          <p:cNvGraphicFramePr>
            <a:graphicFrameLocks noGrp="1"/>
          </p:cNvGraphicFramePr>
          <p:nvPr/>
        </p:nvGraphicFramePr>
        <p:xfrm>
          <a:off x="2743200" y="1828801"/>
          <a:ext cx="6096000" cy="4527549"/>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875224604"/>
                    </a:ext>
                  </a:extLst>
                </a:gridCol>
                <a:gridCol w="3048000">
                  <a:extLst>
                    <a:ext uri="{9D8B030D-6E8A-4147-A177-3AD203B41FA5}">
                      <a16:colId xmlns:a16="http://schemas.microsoft.com/office/drawing/2014/main" val="337207000"/>
                    </a:ext>
                  </a:extLst>
                </a:gridCol>
              </a:tblGrid>
              <a:tr h="2248162">
                <a:tc>
                  <a:txBody>
                    <a:bodyPr/>
                    <a:lstStyle/>
                    <a:p>
                      <a:endParaRPr lang="en-US"/>
                    </a:p>
                  </a:txBody>
                  <a:tcPr/>
                </a:tc>
                <a:tc>
                  <a:txBody>
                    <a:bodyPr/>
                    <a:lstStyle/>
                    <a:p>
                      <a:endParaRPr lang="en-US" dirty="0"/>
                    </a:p>
                  </a:txBody>
                  <a:tcPr/>
                </a:tc>
                <a:extLst>
                  <a:ext uri="{0D108BD9-81ED-4DB2-BD59-A6C34878D82A}">
                    <a16:rowId xmlns:a16="http://schemas.microsoft.com/office/drawing/2014/main" val="3902858871"/>
                  </a:ext>
                </a:extLst>
              </a:tr>
              <a:tr h="2279387">
                <a:tc>
                  <a:txBody>
                    <a:bodyPr/>
                    <a:lstStyle/>
                    <a:p>
                      <a:endParaRPr lang="en-US"/>
                    </a:p>
                  </a:txBody>
                  <a:tcPr/>
                </a:tc>
                <a:tc>
                  <a:txBody>
                    <a:bodyPr/>
                    <a:lstStyle/>
                    <a:p>
                      <a:endParaRPr lang="en-US" dirty="0"/>
                    </a:p>
                  </a:txBody>
                  <a:tcPr/>
                </a:tc>
                <a:extLst>
                  <a:ext uri="{0D108BD9-81ED-4DB2-BD59-A6C34878D82A}">
                    <a16:rowId xmlns:a16="http://schemas.microsoft.com/office/drawing/2014/main" val="1240712700"/>
                  </a:ext>
                </a:extLst>
              </a:tr>
            </a:tbl>
          </a:graphicData>
        </a:graphic>
      </p:graphicFrame>
      <p:cxnSp>
        <p:nvCxnSpPr>
          <p:cNvPr id="7" name="Straight Connector 6">
            <a:extLst>
              <a:ext uri="{FF2B5EF4-FFF2-40B4-BE49-F238E27FC236}">
                <a16:creationId xmlns:a16="http://schemas.microsoft.com/office/drawing/2014/main" id="{A4BADD1D-120E-43D8-A8D7-2E266C0CFC28}"/>
              </a:ext>
            </a:extLst>
          </p:cNvPr>
          <p:cNvCxnSpPr/>
          <p:nvPr/>
        </p:nvCxnSpPr>
        <p:spPr>
          <a:xfrm flipV="1">
            <a:off x="4191000" y="2971801"/>
            <a:ext cx="0" cy="3384549"/>
          </a:xfrm>
          <a:prstGeom prst="line">
            <a:avLst/>
          </a:prstGeom>
          <a:ln w="381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4297992D-829D-4850-A602-4C00579D0342}"/>
              </a:ext>
            </a:extLst>
          </p:cNvPr>
          <p:cNvCxnSpPr/>
          <p:nvPr/>
        </p:nvCxnSpPr>
        <p:spPr>
          <a:xfrm flipV="1">
            <a:off x="7239000" y="2971801"/>
            <a:ext cx="0" cy="3384549"/>
          </a:xfrm>
          <a:prstGeom prst="line">
            <a:avLst/>
          </a:prstGeom>
          <a:ln w="381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A2C1A18-7495-4ABD-9383-DD7534AE2AC5}"/>
              </a:ext>
            </a:extLst>
          </p:cNvPr>
          <p:cNvCxnSpPr>
            <a:cxnSpLocks/>
          </p:cNvCxnSpPr>
          <p:nvPr/>
        </p:nvCxnSpPr>
        <p:spPr>
          <a:xfrm>
            <a:off x="4191001" y="2971801"/>
            <a:ext cx="3047999" cy="0"/>
          </a:xfrm>
          <a:prstGeom prst="line">
            <a:avLst/>
          </a:prstGeom>
          <a:ln w="38100"/>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C429A11E-AE68-430A-9524-DC04B202930C}"/>
              </a:ext>
            </a:extLst>
          </p:cNvPr>
          <p:cNvSpPr/>
          <p:nvPr/>
        </p:nvSpPr>
        <p:spPr>
          <a:xfrm>
            <a:off x="4076700" y="286359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9ECD90-9585-4570-98A5-9A4E46CDFA91}"/>
              </a:ext>
            </a:extLst>
          </p:cNvPr>
          <p:cNvSpPr/>
          <p:nvPr/>
        </p:nvSpPr>
        <p:spPr>
          <a:xfrm>
            <a:off x="7124700" y="287274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1574F8-5745-46A3-A25C-DEE13C695B7A}"/>
              </a:ext>
            </a:extLst>
          </p:cNvPr>
          <p:cNvSpPr/>
          <p:nvPr/>
        </p:nvSpPr>
        <p:spPr>
          <a:xfrm>
            <a:off x="7124699" y="49530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FBB4742-6CC8-41B0-B180-068D8A65568D}"/>
              </a:ext>
            </a:extLst>
          </p:cNvPr>
          <p:cNvSpPr/>
          <p:nvPr/>
        </p:nvSpPr>
        <p:spPr>
          <a:xfrm>
            <a:off x="4076700" y="495668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5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HILBERT’S CURVE</a:t>
            </a:r>
            <a:endParaRPr lang="en-IN" dirty="0"/>
          </a:p>
        </p:txBody>
      </p:sp>
      <p:sp>
        <p:nvSpPr>
          <p:cNvPr id="3" name="Content Placeholder 2"/>
          <p:cNvSpPr>
            <a:spLocks noGrp="1"/>
          </p:cNvSpPr>
          <p:nvPr>
            <p:ph idx="1"/>
          </p:nvPr>
        </p:nvSpPr>
        <p:spPr>
          <a:xfrm>
            <a:off x="1981200" y="1219200"/>
            <a:ext cx="8229600" cy="5181600"/>
          </a:xfrm>
        </p:spPr>
        <p:txBody>
          <a:bodyPr>
            <a:normAutofit/>
          </a:bodyPr>
          <a:lstStyle/>
          <a:p>
            <a:pPr algn="just"/>
            <a:r>
              <a:rPr lang="en-US" sz="2400" dirty="0">
                <a:cs typeface="Times New Roman" pitchFamily="18" charset="0"/>
              </a:rPr>
              <a:t>The SECOND approximation</a:t>
            </a:r>
          </a:p>
        </p:txBody>
      </p:sp>
      <p:graphicFrame>
        <p:nvGraphicFramePr>
          <p:cNvPr id="6" name="Table 9">
            <a:extLst>
              <a:ext uri="{FF2B5EF4-FFF2-40B4-BE49-F238E27FC236}">
                <a16:creationId xmlns:a16="http://schemas.microsoft.com/office/drawing/2014/main" id="{99897A49-4B01-45FE-8F04-CC8451EF5FEC}"/>
              </a:ext>
            </a:extLst>
          </p:cNvPr>
          <p:cNvGraphicFramePr>
            <a:graphicFrameLocks noGrp="1"/>
          </p:cNvGraphicFramePr>
          <p:nvPr/>
        </p:nvGraphicFramePr>
        <p:xfrm>
          <a:off x="3048000" y="1752600"/>
          <a:ext cx="6096000" cy="4599132"/>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772661613"/>
                    </a:ext>
                  </a:extLst>
                </a:gridCol>
                <a:gridCol w="1524000">
                  <a:extLst>
                    <a:ext uri="{9D8B030D-6E8A-4147-A177-3AD203B41FA5}">
                      <a16:colId xmlns:a16="http://schemas.microsoft.com/office/drawing/2014/main" val="560862726"/>
                    </a:ext>
                  </a:extLst>
                </a:gridCol>
                <a:gridCol w="1524000">
                  <a:extLst>
                    <a:ext uri="{9D8B030D-6E8A-4147-A177-3AD203B41FA5}">
                      <a16:colId xmlns:a16="http://schemas.microsoft.com/office/drawing/2014/main" val="3461098672"/>
                    </a:ext>
                  </a:extLst>
                </a:gridCol>
                <a:gridCol w="1524000">
                  <a:extLst>
                    <a:ext uri="{9D8B030D-6E8A-4147-A177-3AD203B41FA5}">
                      <a16:colId xmlns:a16="http://schemas.microsoft.com/office/drawing/2014/main" val="2568950901"/>
                    </a:ext>
                  </a:extLst>
                </a:gridCol>
              </a:tblGrid>
              <a:tr h="1149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43775168"/>
                  </a:ext>
                </a:extLst>
              </a:tr>
              <a:tr h="1149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15659848"/>
                  </a:ext>
                </a:extLst>
              </a:tr>
              <a:tr h="1149783">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53522792"/>
                  </a:ext>
                </a:extLst>
              </a:tr>
              <a:tr h="114978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89791352"/>
                  </a:ext>
                </a:extLst>
              </a:tr>
            </a:tbl>
          </a:graphicData>
        </a:graphic>
      </p:graphicFrame>
      <p:sp>
        <p:nvSpPr>
          <p:cNvPr id="10" name="TextBox 9">
            <a:extLst>
              <a:ext uri="{FF2B5EF4-FFF2-40B4-BE49-F238E27FC236}">
                <a16:creationId xmlns:a16="http://schemas.microsoft.com/office/drawing/2014/main" id="{60D3AB43-0E44-4BA6-971A-A6AD326B132D}"/>
              </a:ext>
            </a:extLst>
          </p:cNvPr>
          <p:cNvSpPr txBox="1"/>
          <p:nvPr/>
        </p:nvSpPr>
        <p:spPr>
          <a:xfrm>
            <a:off x="2438400" y="4953000"/>
            <a:ext cx="274434" cy="523220"/>
          </a:xfrm>
          <a:prstGeom prst="rect">
            <a:avLst/>
          </a:prstGeom>
          <a:noFill/>
        </p:spPr>
        <p:txBody>
          <a:bodyPr wrap="none" rtlCol="0">
            <a:spAutoFit/>
          </a:bodyPr>
          <a:lstStyle/>
          <a:p>
            <a:r>
              <a:rPr lang="en-US" sz="2800" dirty="0"/>
              <a:t>I</a:t>
            </a:r>
          </a:p>
        </p:txBody>
      </p:sp>
      <p:sp>
        <p:nvSpPr>
          <p:cNvPr id="11" name="TextBox 10">
            <a:extLst>
              <a:ext uri="{FF2B5EF4-FFF2-40B4-BE49-F238E27FC236}">
                <a16:creationId xmlns:a16="http://schemas.microsoft.com/office/drawing/2014/main" id="{DD262E46-FEBD-4D2E-8CEB-18EB49A6662D}"/>
              </a:ext>
            </a:extLst>
          </p:cNvPr>
          <p:cNvSpPr txBox="1"/>
          <p:nvPr/>
        </p:nvSpPr>
        <p:spPr>
          <a:xfrm>
            <a:off x="2468766" y="2662099"/>
            <a:ext cx="364202" cy="523220"/>
          </a:xfrm>
          <a:prstGeom prst="rect">
            <a:avLst/>
          </a:prstGeom>
          <a:noFill/>
        </p:spPr>
        <p:txBody>
          <a:bodyPr wrap="none" rtlCol="0">
            <a:spAutoFit/>
          </a:bodyPr>
          <a:lstStyle/>
          <a:p>
            <a:r>
              <a:rPr lang="en-US" sz="2800" dirty="0"/>
              <a:t>II</a:t>
            </a:r>
          </a:p>
        </p:txBody>
      </p:sp>
      <p:sp>
        <p:nvSpPr>
          <p:cNvPr id="12" name="TextBox 11">
            <a:extLst>
              <a:ext uri="{FF2B5EF4-FFF2-40B4-BE49-F238E27FC236}">
                <a16:creationId xmlns:a16="http://schemas.microsoft.com/office/drawing/2014/main" id="{BA13A62E-A883-4AAF-A1B8-D73C43F61308}"/>
              </a:ext>
            </a:extLst>
          </p:cNvPr>
          <p:cNvSpPr txBox="1"/>
          <p:nvPr/>
        </p:nvSpPr>
        <p:spPr>
          <a:xfrm>
            <a:off x="9359032" y="2590800"/>
            <a:ext cx="453970" cy="523220"/>
          </a:xfrm>
          <a:prstGeom prst="rect">
            <a:avLst/>
          </a:prstGeom>
          <a:noFill/>
        </p:spPr>
        <p:txBody>
          <a:bodyPr wrap="none" rtlCol="0">
            <a:spAutoFit/>
          </a:bodyPr>
          <a:lstStyle/>
          <a:p>
            <a:r>
              <a:rPr lang="en-US" sz="2800" dirty="0"/>
              <a:t>III</a:t>
            </a:r>
          </a:p>
        </p:txBody>
      </p:sp>
      <p:sp>
        <p:nvSpPr>
          <p:cNvPr id="13" name="TextBox 12">
            <a:extLst>
              <a:ext uri="{FF2B5EF4-FFF2-40B4-BE49-F238E27FC236}">
                <a16:creationId xmlns:a16="http://schemas.microsoft.com/office/drawing/2014/main" id="{D3DF03FC-E922-4705-9DD0-BD5B60DE4549}"/>
              </a:ext>
            </a:extLst>
          </p:cNvPr>
          <p:cNvSpPr txBox="1"/>
          <p:nvPr/>
        </p:nvSpPr>
        <p:spPr>
          <a:xfrm>
            <a:off x="9402966" y="4953000"/>
            <a:ext cx="478016" cy="523220"/>
          </a:xfrm>
          <a:prstGeom prst="rect">
            <a:avLst/>
          </a:prstGeom>
          <a:noFill/>
        </p:spPr>
        <p:txBody>
          <a:bodyPr wrap="none" rtlCol="0">
            <a:spAutoFit/>
          </a:bodyPr>
          <a:lstStyle/>
          <a:p>
            <a:r>
              <a:rPr lang="en-US" sz="2800" dirty="0"/>
              <a:t>IV</a:t>
            </a:r>
          </a:p>
        </p:txBody>
      </p:sp>
      <p:cxnSp>
        <p:nvCxnSpPr>
          <p:cNvPr id="21" name="Straight Connector 20">
            <a:extLst>
              <a:ext uri="{FF2B5EF4-FFF2-40B4-BE49-F238E27FC236}">
                <a16:creationId xmlns:a16="http://schemas.microsoft.com/office/drawing/2014/main" id="{5F2591E9-8BF0-47A5-A867-F8E222D0CA86}"/>
              </a:ext>
            </a:extLst>
          </p:cNvPr>
          <p:cNvCxnSpPr>
            <a:cxnSpLocks/>
          </p:cNvCxnSpPr>
          <p:nvPr/>
        </p:nvCxnSpPr>
        <p:spPr>
          <a:xfrm flipV="1">
            <a:off x="3810000" y="5715000"/>
            <a:ext cx="0" cy="641350"/>
          </a:xfrm>
          <a:prstGeom prst="line">
            <a:avLst/>
          </a:prstGeom>
          <a:ln w="381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DBD32DB-7072-4498-979A-991B28798BB6}"/>
              </a:ext>
            </a:extLst>
          </p:cNvPr>
          <p:cNvCxnSpPr>
            <a:cxnSpLocks/>
          </p:cNvCxnSpPr>
          <p:nvPr/>
        </p:nvCxnSpPr>
        <p:spPr>
          <a:xfrm>
            <a:off x="3810000" y="5715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A1267E1-6ABE-4390-BCAE-E9298AB17179}"/>
              </a:ext>
            </a:extLst>
          </p:cNvPr>
          <p:cNvCxnSpPr>
            <a:cxnSpLocks/>
          </p:cNvCxnSpPr>
          <p:nvPr/>
        </p:nvCxnSpPr>
        <p:spPr>
          <a:xfrm flipV="1">
            <a:off x="5334000" y="4572000"/>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2EF10BC-3285-4985-8325-A5D3A5D11C91}"/>
              </a:ext>
            </a:extLst>
          </p:cNvPr>
          <p:cNvCxnSpPr>
            <a:cxnSpLocks/>
          </p:cNvCxnSpPr>
          <p:nvPr/>
        </p:nvCxnSpPr>
        <p:spPr>
          <a:xfrm flipV="1">
            <a:off x="3810000" y="2286000"/>
            <a:ext cx="0" cy="2286000"/>
          </a:xfrm>
          <a:prstGeom prst="line">
            <a:avLst/>
          </a:prstGeom>
          <a:ln w="381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72B207A-7809-4360-A136-A48E7273AD20}"/>
              </a:ext>
            </a:extLst>
          </p:cNvPr>
          <p:cNvCxnSpPr>
            <a:cxnSpLocks/>
          </p:cNvCxnSpPr>
          <p:nvPr/>
        </p:nvCxnSpPr>
        <p:spPr>
          <a:xfrm>
            <a:off x="3810000" y="4572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55FF014-D482-4CC6-83EE-1AF7C6EDA210}"/>
              </a:ext>
            </a:extLst>
          </p:cNvPr>
          <p:cNvCxnSpPr>
            <a:cxnSpLocks/>
          </p:cNvCxnSpPr>
          <p:nvPr/>
        </p:nvCxnSpPr>
        <p:spPr>
          <a:xfrm>
            <a:off x="3810000" y="2286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5178A95-0317-4A96-90AA-A5F2C6A58B39}"/>
              </a:ext>
            </a:extLst>
          </p:cNvPr>
          <p:cNvCxnSpPr>
            <a:cxnSpLocks/>
          </p:cNvCxnSpPr>
          <p:nvPr/>
        </p:nvCxnSpPr>
        <p:spPr>
          <a:xfrm flipV="1">
            <a:off x="5334000" y="2286000"/>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74C294D-3B75-4840-B282-E24624FC1F55}"/>
              </a:ext>
            </a:extLst>
          </p:cNvPr>
          <p:cNvCxnSpPr>
            <a:cxnSpLocks/>
          </p:cNvCxnSpPr>
          <p:nvPr/>
        </p:nvCxnSpPr>
        <p:spPr>
          <a:xfrm>
            <a:off x="5334000" y="3429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B3632A0-E23E-46D4-A403-94D3200B0D5E}"/>
              </a:ext>
            </a:extLst>
          </p:cNvPr>
          <p:cNvCxnSpPr>
            <a:cxnSpLocks/>
          </p:cNvCxnSpPr>
          <p:nvPr/>
        </p:nvCxnSpPr>
        <p:spPr>
          <a:xfrm flipV="1">
            <a:off x="6858000" y="2286000"/>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875C509-0B98-41E8-981B-A08913E9D125}"/>
              </a:ext>
            </a:extLst>
          </p:cNvPr>
          <p:cNvCxnSpPr>
            <a:cxnSpLocks/>
          </p:cNvCxnSpPr>
          <p:nvPr/>
        </p:nvCxnSpPr>
        <p:spPr>
          <a:xfrm flipV="1">
            <a:off x="8382000" y="2286000"/>
            <a:ext cx="0" cy="2286000"/>
          </a:xfrm>
          <a:prstGeom prst="line">
            <a:avLst/>
          </a:prstGeom>
          <a:ln w="3810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C6B7EE6-E3C1-41D1-BDBE-D8EC10CA9AB4}"/>
              </a:ext>
            </a:extLst>
          </p:cNvPr>
          <p:cNvCxnSpPr>
            <a:cxnSpLocks/>
          </p:cNvCxnSpPr>
          <p:nvPr/>
        </p:nvCxnSpPr>
        <p:spPr>
          <a:xfrm>
            <a:off x="6858000" y="2286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46E8C8E-60D3-485C-A36B-9885D43A7646}"/>
              </a:ext>
            </a:extLst>
          </p:cNvPr>
          <p:cNvCxnSpPr>
            <a:cxnSpLocks/>
          </p:cNvCxnSpPr>
          <p:nvPr/>
        </p:nvCxnSpPr>
        <p:spPr>
          <a:xfrm>
            <a:off x="6858000" y="4572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DE761D2-51AC-4957-9E3E-E3CB289127AF}"/>
              </a:ext>
            </a:extLst>
          </p:cNvPr>
          <p:cNvCxnSpPr>
            <a:cxnSpLocks/>
          </p:cNvCxnSpPr>
          <p:nvPr/>
        </p:nvCxnSpPr>
        <p:spPr>
          <a:xfrm flipV="1">
            <a:off x="6858000" y="4572000"/>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7A6F841-5347-438F-A14A-2F9AF8F870EA}"/>
              </a:ext>
            </a:extLst>
          </p:cNvPr>
          <p:cNvCxnSpPr>
            <a:cxnSpLocks/>
          </p:cNvCxnSpPr>
          <p:nvPr/>
        </p:nvCxnSpPr>
        <p:spPr>
          <a:xfrm>
            <a:off x="6858000" y="5715000"/>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22454-1AD0-41DB-A69F-CEAA3D727782}"/>
              </a:ext>
            </a:extLst>
          </p:cNvPr>
          <p:cNvCxnSpPr>
            <a:cxnSpLocks/>
          </p:cNvCxnSpPr>
          <p:nvPr/>
        </p:nvCxnSpPr>
        <p:spPr>
          <a:xfrm flipV="1">
            <a:off x="8382000" y="5715000"/>
            <a:ext cx="0" cy="641350"/>
          </a:xfrm>
          <a:prstGeom prst="line">
            <a:avLst/>
          </a:prstGeom>
          <a:ln w="38100"/>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8D1AFC42-4622-4DD2-B639-E3C44DF1AF01}"/>
              </a:ext>
            </a:extLst>
          </p:cNvPr>
          <p:cNvSpPr/>
          <p:nvPr/>
        </p:nvSpPr>
        <p:spPr>
          <a:xfrm>
            <a:off x="3695700" y="560069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B7F8925-4C2F-4442-9173-0DC2128A26A6}"/>
              </a:ext>
            </a:extLst>
          </p:cNvPr>
          <p:cNvSpPr/>
          <p:nvPr/>
        </p:nvSpPr>
        <p:spPr>
          <a:xfrm>
            <a:off x="5219700" y="560069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D518F22-D622-4377-8F06-C41DC939AE7C}"/>
              </a:ext>
            </a:extLst>
          </p:cNvPr>
          <p:cNvSpPr/>
          <p:nvPr/>
        </p:nvSpPr>
        <p:spPr>
          <a:xfrm>
            <a:off x="5212916" y="4465468"/>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89C72D0-366E-4182-8AF6-5D93B590DC44}"/>
              </a:ext>
            </a:extLst>
          </p:cNvPr>
          <p:cNvSpPr/>
          <p:nvPr/>
        </p:nvSpPr>
        <p:spPr>
          <a:xfrm>
            <a:off x="3707893" y="445770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FCAA701-39B6-43F3-971A-FCB7D85A9E12}"/>
              </a:ext>
            </a:extLst>
          </p:cNvPr>
          <p:cNvSpPr/>
          <p:nvPr/>
        </p:nvSpPr>
        <p:spPr>
          <a:xfrm>
            <a:off x="3712882" y="220997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BE95E7A-3DCF-4CC4-B175-8F1A8738D8AD}"/>
              </a:ext>
            </a:extLst>
          </p:cNvPr>
          <p:cNvSpPr/>
          <p:nvPr/>
        </p:nvSpPr>
        <p:spPr>
          <a:xfrm>
            <a:off x="5188893" y="2183193"/>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B62C7C5-06F3-46D0-BB3F-A47683E40FFC}"/>
              </a:ext>
            </a:extLst>
          </p:cNvPr>
          <p:cNvSpPr/>
          <p:nvPr/>
        </p:nvSpPr>
        <p:spPr>
          <a:xfrm>
            <a:off x="5247877" y="330198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9DD5B21-9044-4FB9-AF85-D4E5CD9633B3}"/>
              </a:ext>
            </a:extLst>
          </p:cNvPr>
          <p:cNvSpPr/>
          <p:nvPr/>
        </p:nvSpPr>
        <p:spPr>
          <a:xfrm>
            <a:off x="6726519" y="3285217"/>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F371E83-38D1-4973-9C2E-C3D7F6142A9E}"/>
              </a:ext>
            </a:extLst>
          </p:cNvPr>
          <p:cNvSpPr/>
          <p:nvPr/>
        </p:nvSpPr>
        <p:spPr>
          <a:xfrm>
            <a:off x="6750485" y="2199818"/>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599014B-6D34-405A-9041-6B901E9365C4}"/>
              </a:ext>
            </a:extLst>
          </p:cNvPr>
          <p:cNvSpPr/>
          <p:nvPr/>
        </p:nvSpPr>
        <p:spPr>
          <a:xfrm>
            <a:off x="8249683" y="219301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D2D5A3-8786-40DF-9921-7FFA23A4F97E}"/>
              </a:ext>
            </a:extLst>
          </p:cNvPr>
          <p:cNvSpPr/>
          <p:nvPr/>
        </p:nvSpPr>
        <p:spPr>
          <a:xfrm>
            <a:off x="8267699" y="3261018"/>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CD9E42A-4A5E-4256-87B7-8938E88CFF27}"/>
              </a:ext>
            </a:extLst>
          </p:cNvPr>
          <p:cNvSpPr/>
          <p:nvPr/>
        </p:nvSpPr>
        <p:spPr>
          <a:xfrm>
            <a:off x="8245471" y="441739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4407A27-A9D9-4428-82E5-3B55730AF3F6}"/>
              </a:ext>
            </a:extLst>
          </p:cNvPr>
          <p:cNvSpPr/>
          <p:nvPr/>
        </p:nvSpPr>
        <p:spPr>
          <a:xfrm>
            <a:off x="6743700" y="445107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17F2EB7-2F5F-4B9D-9DC3-020036D59208}"/>
              </a:ext>
            </a:extLst>
          </p:cNvPr>
          <p:cNvSpPr/>
          <p:nvPr/>
        </p:nvSpPr>
        <p:spPr>
          <a:xfrm>
            <a:off x="6750485" y="557121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B3A995F-6F94-4C2D-9B9C-5C57FBBD365E}"/>
              </a:ext>
            </a:extLst>
          </p:cNvPr>
          <p:cNvSpPr/>
          <p:nvPr/>
        </p:nvSpPr>
        <p:spPr>
          <a:xfrm>
            <a:off x="8245471" y="560453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9B2CC0F-6AE7-4D95-BB7B-67D1C0E3DEE6}"/>
              </a:ext>
            </a:extLst>
          </p:cNvPr>
          <p:cNvSpPr/>
          <p:nvPr/>
        </p:nvSpPr>
        <p:spPr>
          <a:xfrm>
            <a:off x="3698658" y="332011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7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500"/>
                                        <p:tgtEl>
                                          <p:spTgt spid="7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6"/>
                                        </p:tgtEl>
                                        <p:attrNameLst>
                                          <p:attrName>style.visibility</p:attrName>
                                        </p:attrNameLst>
                                      </p:cBhvr>
                                      <p:to>
                                        <p:strVal val="visible"/>
                                      </p:to>
                                    </p:set>
                                    <p:animEffect transition="in" filter="fade">
                                      <p:cBhvr>
                                        <p:cTn id="102" dur="500"/>
                                        <p:tgtEl>
                                          <p:spTgt spid="5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fade">
                                      <p:cBhvr>
                                        <p:cTn id="112" dur="500"/>
                                        <p:tgtEl>
                                          <p:spTgt spid="5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500"/>
                                        <p:tgtEl>
                                          <p:spTgt spid="6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500"/>
                                        <p:tgtEl>
                                          <p:spTgt spid="3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64"/>
                                        </p:tgtEl>
                                        <p:attrNameLst>
                                          <p:attrName>style.visibility</p:attrName>
                                        </p:attrNameLst>
                                      </p:cBhvr>
                                      <p:to>
                                        <p:strVal val="visible"/>
                                      </p:to>
                                    </p:set>
                                    <p:animEffect transition="in" filter="fade">
                                      <p:cBhvr>
                                        <p:cTn id="142" dur="500"/>
                                        <p:tgtEl>
                                          <p:spTgt spid="64"/>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500"/>
                                        <p:tgtEl>
                                          <p:spTgt spid="6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40"/>
                                        </p:tgtEl>
                                        <p:attrNameLst>
                                          <p:attrName>style.visibility</p:attrName>
                                        </p:attrNameLst>
                                      </p:cBhvr>
                                      <p:to>
                                        <p:strVal val="visible"/>
                                      </p:to>
                                    </p:set>
                                    <p:animEffect transition="in" filter="fade">
                                      <p:cBhvr>
                                        <p:cTn id="152" dur="500"/>
                                        <p:tgtEl>
                                          <p:spTgt spid="4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500"/>
                                        <p:tgtEl>
                                          <p:spTgt spid="6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500"/>
                                        <p:tgtEl>
                                          <p:spTgt spid="4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fade">
                                      <p:cBhvr>
                                        <p:cTn id="167" dur="500"/>
                                        <p:tgtEl>
                                          <p:spTgt spid="70"/>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fade">
                                      <p:cBhvr>
                                        <p:cTn id="172" dur="500"/>
                                        <p:tgtEl>
                                          <p:spTgt spid="42"/>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72"/>
                                        </p:tgtEl>
                                        <p:attrNameLst>
                                          <p:attrName>style.visibility</p:attrName>
                                        </p:attrNameLst>
                                      </p:cBhvr>
                                      <p:to>
                                        <p:strVal val="visible"/>
                                      </p:to>
                                    </p:set>
                                    <p:animEffect transition="in" filter="fade">
                                      <p:cBhvr>
                                        <p:cTn id="177" dur="500"/>
                                        <p:tgtEl>
                                          <p:spTgt spid="72"/>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43"/>
                                        </p:tgtEl>
                                        <p:attrNameLst>
                                          <p:attrName>style.visibility</p:attrName>
                                        </p:attrNameLst>
                                      </p:cBhvr>
                                      <p:to>
                                        <p:strVal val="visible"/>
                                      </p:to>
                                    </p:set>
                                    <p:animEffect transition="in" filter="fade">
                                      <p:cBhvr>
                                        <p:cTn id="1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44" grpId="0" animBg="1"/>
      <p:bldP spid="46" grpId="0" animBg="1"/>
      <p:bldP spid="48" grpId="0" animBg="1"/>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HILBERT’S CURVE</a:t>
            </a:r>
            <a:endParaRPr lang="en-IN" dirty="0"/>
          </a:p>
        </p:txBody>
      </p:sp>
      <p:sp>
        <p:nvSpPr>
          <p:cNvPr id="3" name="Content Placeholder 2"/>
          <p:cNvSpPr>
            <a:spLocks noGrp="1"/>
          </p:cNvSpPr>
          <p:nvPr>
            <p:ph idx="1"/>
          </p:nvPr>
        </p:nvSpPr>
        <p:spPr>
          <a:xfrm>
            <a:off x="1981200" y="1219200"/>
            <a:ext cx="8229600" cy="5181600"/>
          </a:xfrm>
        </p:spPr>
        <p:txBody>
          <a:bodyPr>
            <a:normAutofit/>
          </a:bodyPr>
          <a:lstStyle/>
          <a:p>
            <a:pPr algn="just"/>
            <a:r>
              <a:rPr lang="en-US" sz="2400" dirty="0">
                <a:cs typeface="Times New Roman" pitchFamily="18" charset="0"/>
              </a:rPr>
              <a:t>The THIRD approximation</a:t>
            </a:r>
          </a:p>
        </p:txBody>
      </p:sp>
      <p:graphicFrame>
        <p:nvGraphicFramePr>
          <p:cNvPr id="31" name="Table 31">
            <a:extLst>
              <a:ext uri="{FF2B5EF4-FFF2-40B4-BE49-F238E27FC236}">
                <a16:creationId xmlns:a16="http://schemas.microsoft.com/office/drawing/2014/main" id="{67A051E9-BD50-4E6E-9E4E-9AD48BD56B10}"/>
              </a:ext>
            </a:extLst>
          </p:cNvPr>
          <p:cNvGraphicFramePr>
            <a:graphicFrameLocks noGrp="1"/>
          </p:cNvGraphicFramePr>
          <p:nvPr/>
        </p:nvGraphicFramePr>
        <p:xfrm>
          <a:off x="3048000" y="1752600"/>
          <a:ext cx="6096000" cy="4635656"/>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597530372"/>
                    </a:ext>
                  </a:extLst>
                </a:gridCol>
                <a:gridCol w="762000">
                  <a:extLst>
                    <a:ext uri="{9D8B030D-6E8A-4147-A177-3AD203B41FA5}">
                      <a16:colId xmlns:a16="http://schemas.microsoft.com/office/drawing/2014/main" val="3010755782"/>
                    </a:ext>
                  </a:extLst>
                </a:gridCol>
                <a:gridCol w="762000">
                  <a:extLst>
                    <a:ext uri="{9D8B030D-6E8A-4147-A177-3AD203B41FA5}">
                      <a16:colId xmlns:a16="http://schemas.microsoft.com/office/drawing/2014/main" val="4177331772"/>
                    </a:ext>
                  </a:extLst>
                </a:gridCol>
                <a:gridCol w="762000">
                  <a:extLst>
                    <a:ext uri="{9D8B030D-6E8A-4147-A177-3AD203B41FA5}">
                      <a16:colId xmlns:a16="http://schemas.microsoft.com/office/drawing/2014/main" val="1406013790"/>
                    </a:ext>
                  </a:extLst>
                </a:gridCol>
                <a:gridCol w="762000">
                  <a:extLst>
                    <a:ext uri="{9D8B030D-6E8A-4147-A177-3AD203B41FA5}">
                      <a16:colId xmlns:a16="http://schemas.microsoft.com/office/drawing/2014/main" val="3609658820"/>
                    </a:ext>
                  </a:extLst>
                </a:gridCol>
                <a:gridCol w="762000">
                  <a:extLst>
                    <a:ext uri="{9D8B030D-6E8A-4147-A177-3AD203B41FA5}">
                      <a16:colId xmlns:a16="http://schemas.microsoft.com/office/drawing/2014/main" val="2412095972"/>
                    </a:ext>
                  </a:extLst>
                </a:gridCol>
                <a:gridCol w="762000">
                  <a:extLst>
                    <a:ext uri="{9D8B030D-6E8A-4147-A177-3AD203B41FA5}">
                      <a16:colId xmlns:a16="http://schemas.microsoft.com/office/drawing/2014/main" val="2868512487"/>
                    </a:ext>
                  </a:extLst>
                </a:gridCol>
                <a:gridCol w="762000">
                  <a:extLst>
                    <a:ext uri="{9D8B030D-6E8A-4147-A177-3AD203B41FA5}">
                      <a16:colId xmlns:a16="http://schemas.microsoft.com/office/drawing/2014/main" val="1012585490"/>
                    </a:ext>
                  </a:extLst>
                </a:gridCol>
              </a:tblGrid>
              <a:tr h="579457">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54742096"/>
                  </a:ext>
                </a:extLst>
              </a:tr>
              <a:tr h="579457">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869018940"/>
                  </a:ext>
                </a:extLst>
              </a:tr>
              <a:tr h="579457">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43156936"/>
                  </a:ext>
                </a:extLst>
              </a:tr>
              <a:tr h="579457">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055824"/>
                  </a:ext>
                </a:extLst>
              </a:tr>
              <a:tr h="579457">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1043706"/>
                  </a:ext>
                </a:extLst>
              </a:tr>
              <a:tr h="579457">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93564754"/>
                  </a:ext>
                </a:extLst>
              </a:tr>
              <a:tr h="57945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5502519"/>
                  </a:ext>
                </a:extLst>
              </a:tr>
              <a:tr h="579457">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46160261"/>
                  </a:ext>
                </a:extLst>
              </a:tr>
            </a:tbl>
          </a:graphicData>
        </a:graphic>
      </p:graphicFrame>
      <p:cxnSp>
        <p:nvCxnSpPr>
          <p:cNvPr id="32" name="Straight Connector 31">
            <a:extLst>
              <a:ext uri="{FF2B5EF4-FFF2-40B4-BE49-F238E27FC236}">
                <a16:creationId xmlns:a16="http://schemas.microsoft.com/office/drawing/2014/main" id="{3F2FAE60-8182-4ADE-B935-E98350FB0ACD}"/>
              </a:ext>
            </a:extLst>
          </p:cNvPr>
          <p:cNvCxnSpPr>
            <a:cxnSpLocks/>
          </p:cNvCxnSpPr>
          <p:nvPr/>
        </p:nvCxnSpPr>
        <p:spPr>
          <a:xfrm flipV="1">
            <a:off x="3429000" y="5486400"/>
            <a:ext cx="0" cy="91440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AC2D908-0925-48AE-ABB1-D7D47804463E}"/>
              </a:ext>
            </a:extLst>
          </p:cNvPr>
          <p:cNvCxnSpPr>
            <a:cxnSpLocks/>
          </p:cNvCxnSpPr>
          <p:nvPr/>
        </p:nvCxnSpPr>
        <p:spPr>
          <a:xfrm flipH="1">
            <a:off x="3429000" y="5486400"/>
            <a:ext cx="762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B7643E0-F6E6-4DB2-87A6-0014F0AF6240}"/>
              </a:ext>
            </a:extLst>
          </p:cNvPr>
          <p:cNvCxnSpPr>
            <a:cxnSpLocks/>
          </p:cNvCxnSpPr>
          <p:nvPr/>
        </p:nvCxnSpPr>
        <p:spPr>
          <a:xfrm flipV="1">
            <a:off x="4191000" y="5486400"/>
            <a:ext cx="0" cy="609600"/>
          </a:xfrm>
          <a:prstGeom prst="line">
            <a:avLst/>
          </a:prstGeom>
          <a:ln w="38100"/>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7AC0395D-B750-4344-8EBC-3BB292FFAC13}"/>
              </a:ext>
            </a:extLst>
          </p:cNvPr>
          <p:cNvSpPr/>
          <p:nvPr/>
        </p:nvSpPr>
        <p:spPr>
          <a:xfrm>
            <a:off x="3314700" y="537209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48FC216-FB16-4C42-ACEF-3C0CBE69E99A}"/>
              </a:ext>
            </a:extLst>
          </p:cNvPr>
          <p:cNvSpPr/>
          <p:nvPr/>
        </p:nvSpPr>
        <p:spPr>
          <a:xfrm>
            <a:off x="4056381" y="535955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440E7250-41DC-426D-9162-0C09ACF07335}"/>
              </a:ext>
            </a:extLst>
          </p:cNvPr>
          <p:cNvCxnSpPr>
            <a:cxnSpLocks/>
          </p:cNvCxnSpPr>
          <p:nvPr/>
        </p:nvCxnSpPr>
        <p:spPr>
          <a:xfrm>
            <a:off x="4170682" y="6085840"/>
            <a:ext cx="78231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A117219-28EF-44EE-A9A6-E94E6DD5612E}"/>
              </a:ext>
            </a:extLst>
          </p:cNvPr>
          <p:cNvCxnSpPr>
            <a:cxnSpLocks/>
          </p:cNvCxnSpPr>
          <p:nvPr/>
        </p:nvCxnSpPr>
        <p:spPr>
          <a:xfrm>
            <a:off x="4953000" y="6085840"/>
            <a:ext cx="762000" cy="0"/>
          </a:xfrm>
          <a:prstGeom prst="line">
            <a:avLst/>
          </a:prstGeom>
          <a:ln w="38100"/>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08C68B8A-5615-4D59-9CF8-2F57B12AB269}"/>
              </a:ext>
            </a:extLst>
          </p:cNvPr>
          <p:cNvSpPr/>
          <p:nvPr/>
        </p:nvSpPr>
        <p:spPr>
          <a:xfrm>
            <a:off x="4094481" y="596026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0F23283-C685-41DF-832F-A7B3605E9D0D}"/>
              </a:ext>
            </a:extLst>
          </p:cNvPr>
          <p:cNvSpPr/>
          <p:nvPr/>
        </p:nvSpPr>
        <p:spPr>
          <a:xfrm>
            <a:off x="4856480" y="596026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24B17482-8BC3-4776-B119-206D7BEA7604}"/>
              </a:ext>
            </a:extLst>
          </p:cNvPr>
          <p:cNvCxnSpPr>
            <a:cxnSpLocks/>
          </p:cNvCxnSpPr>
          <p:nvPr/>
        </p:nvCxnSpPr>
        <p:spPr>
          <a:xfrm flipV="1">
            <a:off x="5715000" y="5486400"/>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132B467-F5B9-41C0-8629-30B35EFE2681}"/>
              </a:ext>
            </a:extLst>
          </p:cNvPr>
          <p:cNvCxnSpPr>
            <a:cxnSpLocks/>
          </p:cNvCxnSpPr>
          <p:nvPr/>
        </p:nvCxnSpPr>
        <p:spPr>
          <a:xfrm>
            <a:off x="4953000" y="5486400"/>
            <a:ext cx="762000" cy="0"/>
          </a:xfrm>
          <a:prstGeom prst="line">
            <a:avLst/>
          </a:prstGeom>
          <a:ln w="38100"/>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F9F95D44-DEE0-49F2-BE9B-168249737F72}"/>
              </a:ext>
            </a:extLst>
          </p:cNvPr>
          <p:cNvSpPr/>
          <p:nvPr/>
        </p:nvSpPr>
        <p:spPr>
          <a:xfrm>
            <a:off x="5582920" y="59436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9EBEFEB-1FBC-4F5D-800E-7013B5597865}"/>
              </a:ext>
            </a:extLst>
          </p:cNvPr>
          <p:cNvSpPr/>
          <p:nvPr/>
        </p:nvSpPr>
        <p:spPr>
          <a:xfrm>
            <a:off x="5582920" y="538495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C572A72-4A5C-4575-8CBF-9D058E439AD5}"/>
              </a:ext>
            </a:extLst>
          </p:cNvPr>
          <p:cNvCxnSpPr>
            <a:cxnSpLocks/>
          </p:cNvCxnSpPr>
          <p:nvPr/>
        </p:nvCxnSpPr>
        <p:spPr>
          <a:xfrm>
            <a:off x="4970780" y="4876800"/>
            <a:ext cx="0" cy="609600"/>
          </a:xfrm>
          <a:prstGeom prst="line">
            <a:avLst/>
          </a:prstGeom>
          <a:ln w="38100"/>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9E3A1FE1-1FDE-4514-9A7B-E0E14F6A9976}"/>
              </a:ext>
            </a:extLst>
          </p:cNvPr>
          <p:cNvSpPr/>
          <p:nvPr/>
        </p:nvSpPr>
        <p:spPr>
          <a:xfrm>
            <a:off x="4864735" y="535749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FC3DB55F-2C46-47F7-B956-10C9A35373ED}"/>
              </a:ext>
            </a:extLst>
          </p:cNvPr>
          <p:cNvCxnSpPr>
            <a:cxnSpLocks/>
          </p:cNvCxnSpPr>
          <p:nvPr/>
        </p:nvCxnSpPr>
        <p:spPr>
          <a:xfrm flipV="1">
            <a:off x="4953000" y="4876801"/>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FC77491-CBB3-4525-B3F5-3A46F303D517}"/>
              </a:ext>
            </a:extLst>
          </p:cNvPr>
          <p:cNvCxnSpPr>
            <a:cxnSpLocks/>
          </p:cNvCxnSpPr>
          <p:nvPr/>
        </p:nvCxnSpPr>
        <p:spPr>
          <a:xfrm rot="10800000">
            <a:off x="5715001" y="4267200"/>
            <a:ext cx="0" cy="609600"/>
          </a:xfrm>
          <a:prstGeom prst="line">
            <a:avLst/>
          </a:prstGeom>
          <a:ln w="38100"/>
        </p:spPr>
        <p:style>
          <a:lnRef idx="1">
            <a:schemeClr val="dk1"/>
          </a:lnRef>
          <a:fillRef idx="0">
            <a:schemeClr val="dk1"/>
          </a:fillRef>
          <a:effectRef idx="0">
            <a:schemeClr val="dk1"/>
          </a:effectRef>
          <a:fontRef idx="minor">
            <a:schemeClr val="tx1"/>
          </a:fontRef>
        </p:style>
      </p:cxnSp>
      <p:sp>
        <p:nvSpPr>
          <p:cNvPr id="61" name="Oval 60">
            <a:extLst>
              <a:ext uri="{FF2B5EF4-FFF2-40B4-BE49-F238E27FC236}">
                <a16:creationId xmlns:a16="http://schemas.microsoft.com/office/drawing/2014/main" id="{22DAD156-752F-4447-814E-3574AEA7550D}"/>
              </a:ext>
            </a:extLst>
          </p:cNvPr>
          <p:cNvSpPr/>
          <p:nvPr/>
        </p:nvSpPr>
        <p:spPr>
          <a:xfrm>
            <a:off x="4864735" y="477282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87D416E-B0A9-41DB-B1D6-42614D0BF8B4}"/>
              </a:ext>
            </a:extLst>
          </p:cNvPr>
          <p:cNvSpPr/>
          <p:nvPr/>
        </p:nvSpPr>
        <p:spPr>
          <a:xfrm>
            <a:off x="5592445" y="4742023"/>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624F2F29-E45C-44D9-B371-02BE73ECA9F6}"/>
              </a:ext>
            </a:extLst>
          </p:cNvPr>
          <p:cNvCxnSpPr>
            <a:cxnSpLocks/>
          </p:cNvCxnSpPr>
          <p:nvPr/>
        </p:nvCxnSpPr>
        <p:spPr>
          <a:xfrm flipH="1">
            <a:off x="4191000" y="4267200"/>
            <a:ext cx="1524000" cy="0"/>
          </a:xfrm>
          <a:prstGeom prst="line">
            <a:avLst/>
          </a:prstGeom>
          <a:ln w="38100"/>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2BE0BA16-6C24-41AB-BE4E-D3BC9CF36A69}"/>
              </a:ext>
            </a:extLst>
          </p:cNvPr>
          <p:cNvSpPr/>
          <p:nvPr/>
        </p:nvSpPr>
        <p:spPr>
          <a:xfrm>
            <a:off x="5582920" y="416306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152E0F9-2391-4907-B82E-2E48D0DCA9E0}"/>
              </a:ext>
            </a:extLst>
          </p:cNvPr>
          <p:cNvSpPr/>
          <p:nvPr/>
        </p:nvSpPr>
        <p:spPr>
          <a:xfrm>
            <a:off x="4895215" y="415877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12D93667-02D8-48B4-8E81-A8E42BE21460}"/>
              </a:ext>
            </a:extLst>
          </p:cNvPr>
          <p:cNvCxnSpPr>
            <a:cxnSpLocks/>
          </p:cNvCxnSpPr>
          <p:nvPr/>
        </p:nvCxnSpPr>
        <p:spPr>
          <a:xfrm rot="10800000">
            <a:off x="4208781" y="4277520"/>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CA07F700-15A0-4828-9D59-9E1423F9E2A8}"/>
              </a:ext>
            </a:extLst>
          </p:cNvPr>
          <p:cNvCxnSpPr>
            <a:cxnSpLocks/>
          </p:cNvCxnSpPr>
          <p:nvPr/>
        </p:nvCxnSpPr>
        <p:spPr>
          <a:xfrm flipV="1">
            <a:off x="3429000" y="4876801"/>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C6C118D4-59B2-4E41-956E-6FD435806E6E}"/>
              </a:ext>
            </a:extLst>
          </p:cNvPr>
          <p:cNvCxnSpPr>
            <a:cxnSpLocks/>
          </p:cNvCxnSpPr>
          <p:nvPr/>
        </p:nvCxnSpPr>
        <p:spPr>
          <a:xfrm>
            <a:off x="3429001" y="3733800"/>
            <a:ext cx="0" cy="1143000"/>
          </a:xfrm>
          <a:prstGeom prst="line">
            <a:avLst/>
          </a:prstGeom>
          <a:ln w="38100"/>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E9D40962-CD01-4765-A2BC-10EA36A2E8FF}"/>
              </a:ext>
            </a:extLst>
          </p:cNvPr>
          <p:cNvSpPr/>
          <p:nvPr/>
        </p:nvSpPr>
        <p:spPr>
          <a:xfrm>
            <a:off x="4094481" y="415067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DC04E02-AE91-4EC4-A398-5E34F7B78B3A}"/>
              </a:ext>
            </a:extLst>
          </p:cNvPr>
          <p:cNvSpPr/>
          <p:nvPr/>
        </p:nvSpPr>
        <p:spPr>
          <a:xfrm>
            <a:off x="4079242" y="473741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9C614A7-9562-4650-B629-9A495B76B911}"/>
              </a:ext>
            </a:extLst>
          </p:cNvPr>
          <p:cNvSpPr/>
          <p:nvPr/>
        </p:nvSpPr>
        <p:spPr>
          <a:xfrm>
            <a:off x="3325183" y="475940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38BF740D-8DF6-4103-B326-DDE236020C03}"/>
              </a:ext>
            </a:extLst>
          </p:cNvPr>
          <p:cNvCxnSpPr>
            <a:cxnSpLocks/>
          </p:cNvCxnSpPr>
          <p:nvPr/>
        </p:nvCxnSpPr>
        <p:spPr>
          <a:xfrm flipV="1">
            <a:off x="3426460" y="3743003"/>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335F1EF2-1644-459F-A034-3A8310A68D1E}"/>
              </a:ext>
            </a:extLst>
          </p:cNvPr>
          <p:cNvCxnSpPr>
            <a:cxnSpLocks/>
          </p:cNvCxnSpPr>
          <p:nvPr/>
        </p:nvCxnSpPr>
        <p:spPr>
          <a:xfrm rot="10800000">
            <a:off x="4206239" y="3143567"/>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DB5BE08-0173-4EEB-9DCE-30A3427AF0A4}"/>
              </a:ext>
            </a:extLst>
          </p:cNvPr>
          <p:cNvCxnSpPr>
            <a:cxnSpLocks/>
          </p:cNvCxnSpPr>
          <p:nvPr/>
        </p:nvCxnSpPr>
        <p:spPr>
          <a:xfrm flipV="1">
            <a:off x="3429000" y="3131024"/>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E83BCC3-EC8E-4C2D-96D8-8C81263E732A}"/>
              </a:ext>
            </a:extLst>
          </p:cNvPr>
          <p:cNvCxnSpPr>
            <a:cxnSpLocks/>
          </p:cNvCxnSpPr>
          <p:nvPr/>
        </p:nvCxnSpPr>
        <p:spPr>
          <a:xfrm>
            <a:off x="3426460" y="1981200"/>
            <a:ext cx="0" cy="1143000"/>
          </a:xfrm>
          <a:prstGeom prst="line">
            <a:avLst/>
          </a:prstGeom>
          <a:ln w="38100"/>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05858B50-250E-4D6C-8AA0-8475118FE99E}"/>
              </a:ext>
            </a:extLst>
          </p:cNvPr>
          <p:cNvSpPr/>
          <p:nvPr/>
        </p:nvSpPr>
        <p:spPr>
          <a:xfrm>
            <a:off x="3328042" y="365125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A95F7D5-BCE8-4ED0-95D6-D9AF6F4A930E}"/>
              </a:ext>
            </a:extLst>
          </p:cNvPr>
          <p:cNvSpPr/>
          <p:nvPr/>
        </p:nvSpPr>
        <p:spPr>
          <a:xfrm>
            <a:off x="4084322" y="36274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3EDA5F0-C1CC-4B14-8FE0-1FD02069245F}"/>
              </a:ext>
            </a:extLst>
          </p:cNvPr>
          <p:cNvSpPr/>
          <p:nvPr/>
        </p:nvSpPr>
        <p:spPr>
          <a:xfrm>
            <a:off x="4091942" y="304609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A110482C-2D97-456C-B2BC-4E029EA52B45}"/>
              </a:ext>
            </a:extLst>
          </p:cNvPr>
          <p:cNvSpPr/>
          <p:nvPr/>
        </p:nvSpPr>
        <p:spPr>
          <a:xfrm>
            <a:off x="3314700" y="300990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1D1FD321-CD09-4374-B02C-AB65C4AD6DC7}"/>
              </a:ext>
            </a:extLst>
          </p:cNvPr>
          <p:cNvCxnSpPr>
            <a:cxnSpLocks/>
          </p:cNvCxnSpPr>
          <p:nvPr/>
        </p:nvCxnSpPr>
        <p:spPr>
          <a:xfrm flipV="1">
            <a:off x="3423921" y="1993502"/>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1934128B-2083-48CA-9813-1CDC87385AE7}"/>
              </a:ext>
            </a:extLst>
          </p:cNvPr>
          <p:cNvCxnSpPr>
            <a:cxnSpLocks/>
          </p:cNvCxnSpPr>
          <p:nvPr/>
        </p:nvCxnSpPr>
        <p:spPr>
          <a:xfrm rot="10800000">
            <a:off x="4175758" y="1995788"/>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8D47A8DF-A37D-40F5-A718-922F72CD3262}"/>
              </a:ext>
            </a:extLst>
          </p:cNvPr>
          <p:cNvCxnSpPr>
            <a:cxnSpLocks/>
          </p:cNvCxnSpPr>
          <p:nvPr/>
        </p:nvCxnSpPr>
        <p:spPr>
          <a:xfrm flipV="1">
            <a:off x="4180840" y="2606181"/>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EC33425F-5806-4905-907A-E0FC354B31D6}"/>
              </a:ext>
            </a:extLst>
          </p:cNvPr>
          <p:cNvCxnSpPr>
            <a:cxnSpLocks/>
          </p:cNvCxnSpPr>
          <p:nvPr/>
        </p:nvCxnSpPr>
        <p:spPr>
          <a:xfrm rot="10800000">
            <a:off x="4942838" y="1995788"/>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57398A7C-9769-4DAF-AF66-5CBA1A6996A0}"/>
              </a:ext>
            </a:extLst>
          </p:cNvPr>
          <p:cNvCxnSpPr>
            <a:cxnSpLocks/>
          </p:cNvCxnSpPr>
          <p:nvPr/>
        </p:nvCxnSpPr>
        <p:spPr>
          <a:xfrm flipV="1">
            <a:off x="4940298" y="1983184"/>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D936092B-B63A-419D-BEA7-95AE93D615F4}"/>
              </a:ext>
            </a:extLst>
          </p:cNvPr>
          <p:cNvCxnSpPr>
            <a:cxnSpLocks/>
          </p:cNvCxnSpPr>
          <p:nvPr/>
        </p:nvCxnSpPr>
        <p:spPr>
          <a:xfrm>
            <a:off x="5706745" y="1981200"/>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ABF3FE21-BBF4-4EB7-B386-56F69B0F24D4}"/>
              </a:ext>
            </a:extLst>
          </p:cNvPr>
          <p:cNvCxnSpPr>
            <a:cxnSpLocks/>
          </p:cNvCxnSpPr>
          <p:nvPr/>
        </p:nvCxnSpPr>
        <p:spPr>
          <a:xfrm flipV="1">
            <a:off x="4953000" y="3128954"/>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07CF1154-E3C2-4609-8E94-66688E0B66A6}"/>
              </a:ext>
            </a:extLst>
          </p:cNvPr>
          <p:cNvCxnSpPr>
            <a:cxnSpLocks/>
          </p:cNvCxnSpPr>
          <p:nvPr/>
        </p:nvCxnSpPr>
        <p:spPr>
          <a:xfrm rot="10800000">
            <a:off x="4937757" y="3124200"/>
            <a:ext cx="0" cy="609600"/>
          </a:xfrm>
          <a:prstGeom prst="line">
            <a:avLst/>
          </a:prstGeom>
          <a:ln w="38100"/>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3E21844D-BAF0-44F9-A4DE-F9606646A182}"/>
              </a:ext>
            </a:extLst>
          </p:cNvPr>
          <p:cNvSpPr/>
          <p:nvPr/>
        </p:nvSpPr>
        <p:spPr>
          <a:xfrm>
            <a:off x="3325183" y="1890113"/>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F778B4-9D7D-4B3C-AA29-4D9017AC5B0E}"/>
              </a:ext>
            </a:extLst>
          </p:cNvPr>
          <p:cNvSpPr/>
          <p:nvPr/>
        </p:nvSpPr>
        <p:spPr>
          <a:xfrm>
            <a:off x="4071621" y="189944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0FED918D-2BB6-432E-8150-CE61526FD0B3}"/>
              </a:ext>
            </a:extLst>
          </p:cNvPr>
          <p:cNvSpPr/>
          <p:nvPr/>
        </p:nvSpPr>
        <p:spPr>
          <a:xfrm>
            <a:off x="4071621" y="249729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0EEE8FD5-5E7F-4581-9750-8808FCC01573}"/>
              </a:ext>
            </a:extLst>
          </p:cNvPr>
          <p:cNvSpPr/>
          <p:nvPr/>
        </p:nvSpPr>
        <p:spPr>
          <a:xfrm>
            <a:off x="4838700" y="247823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C0A68ACD-8BF5-47D0-A3A5-3942FDCE1563}"/>
              </a:ext>
            </a:extLst>
          </p:cNvPr>
          <p:cNvSpPr/>
          <p:nvPr/>
        </p:nvSpPr>
        <p:spPr>
          <a:xfrm>
            <a:off x="4833620" y="1883713"/>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A42D654-ACFE-40A9-89B9-2DF6E837E72E}"/>
              </a:ext>
            </a:extLst>
          </p:cNvPr>
          <p:cNvSpPr/>
          <p:nvPr/>
        </p:nvSpPr>
        <p:spPr>
          <a:xfrm>
            <a:off x="5597528" y="187800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084E5E2-E257-4CB2-9072-79DCEC080A9B}"/>
              </a:ext>
            </a:extLst>
          </p:cNvPr>
          <p:cNvSpPr/>
          <p:nvPr/>
        </p:nvSpPr>
        <p:spPr>
          <a:xfrm>
            <a:off x="5592445" y="2455465"/>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F23B4E84-BBB4-47E6-B5E0-31B9A4BCED7A}"/>
              </a:ext>
            </a:extLst>
          </p:cNvPr>
          <p:cNvSpPr/>
          <p:nvPr/>
        </p:nvSpPr>
        <p:spPr>
          <a:xfrm>
            <a:off x="5589905" y="300442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25DCBF34-5543-4B52-A59F-F579C8B0D7B3}"/>
              </a:ext>
            </a:extLst>
          </p:cNvPr>
          <p:cNvSpPr/>
          <p:nvPr/>
        </p:nvSpPr>
        <p:spPr>
          <a:xfrm>
            <a:off x="4827905" y="303329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72A7B758-0036-452D-A63C-DA982650B261}"/>
              </a:ext>
            </a:extLst>
          </p:cNvPr>
          <p:cNvCxnSpPr>
            <a:cxnSpLocks/>
          </p:cNvCxnSpPr>
          <p:nvPr/>
        </p:nvCxnSpPr>
        <p:spPr>
          <a:xfrm flipH="1">
            <a:off x="4935220" y="3733800"/>
            <a:ext cx="2379980" cy="7900"/>
          </a:xfrm>
          <a:prstGeom prst="line">
            <a:avLst/>
          </a:prstGeom>
          <a:ln w="38100"/>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1932DB8-1101-48CF-A99C-07E8034A7D49}"/>
              </a:ext>
            </a:extLst>
          </p:cNvPr>
          <p:cNvCxnSpPr>
            <a:cxnSpLocks/>
          </p:cNvCxnSpPr>
          <p:nvPr/>
        </p:nvCxnSpPr>
        <p:spPr>
          <a:xfrm rot="10800000">
            <a:off x="7315200" y="3132100"/>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C4B404C-E3C5-46A9-9AF9-47FB3F24F4D5}"/>
              </a:ext>
            </a:extLst>
          </p:cNvPr>
          <p:cNvCxnSpPr>
            <a:cxnSpLocks/>
          </p:cNvCxnSpPr>
          <p:nvPr/>
        </p:nvCxnSpPr>
        <p:spPr>
          <a:xfrm flipV="1">
            <a:off x="6553200" y="3126693"/>
            <a:ext cx="762000" cy="1"/>
          </a:xfrm>
          <a:prstGeom prst="line">
            <a:avLst/>
          </a:prstGeom>
          <a:ln w="38100"/>
        </p:spPr>
        <p:style>
          <a:lnRef idx="1">
            <a:schemeClr val="dk1"/>
          </a:lnRef>
          <a:fillRef idx="0">
            <a:schemeClr val="dk1"/>
          </a:fillRef>
          <a:effectRef idx="0">
            <a:schemeClr val="dk1"/>
          </a:effectRef>
          <a:fontRef idx="minor">
            <a:schemeClr val="tx1"/>
          </a:fontRef>
        </p:style>
      </p:cxnSp>
      <p:sp>
        <p:nvSpPr>
          <p:cNvPr id="126" name="Oval 125">
            <a:extLst>
              <a:ext uri="{FF2B5EF4-FFF2-40B4-BE49-F238E27FC236}">
                <a16:creationId xmlns:a16="http://schemas.microsoft.com/office/drawing/2014/main" id="{4CCC39B6-C1AA-4DE1-985A-AE1EB730DFE6}"/>
              </a:ext>
            </a:extLst>
          </p:cNvPr>
          <p:cNvSpPr/>
          <p:nvPr/>
        </p:nvSpPr>
        <p:spPr>
          <a:xfrm>
            <a:off x="4827905" y="3610695"/>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D9492B9-C2B3-4893-A87F-D75D0001EA83}"/>
              </a:ext>
            </a:extLst>
          </p:cNvPr>
          <p:cNvSpPr/>
          <p:nvPr/>
        </p:nvSpPr>
        <p:spPr>
          <a:xfrm>
            <a:off x="5597528" y="3608825"/>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9AB6FB1-76F2-4077-8983-D00DC88FF4F3}"/>
              </a:ext>
            </a:extLst>
          </p:cNvPr>
          <p:cNvSpPr/>
          <p:nvPr/>
        </p:nvSpPr>
        <p:spPr>
          <a:xfrm>
            <a:off x="6419527" y="362756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F608632-7F41-4503-9023-879A7B82A45D}"/>
              </a:ext>
            </a:extLst>
          </p:cNvPr>
          <p:cNvSpPr/>
          <p:nvPr/>
        </p:nvSpPr>
        <p:spPr>
          <a:xfrm>
            <a:off x="7193915" y="362345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14C818A-CE65-48AF-8F1E-AEB0503842E9}"/>
              </a:ext>
            </a:extLst>
          </p:cNvPr>
          <p:cNvSpPr/>
          <p:nvPr/>
        </p:nvSpPr>
        <p:spPr>
          <a:xfrm>
            <a:off x="7183755" y="3015097"/>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a:extLst>
              <a:ext uri="{FF2B5EF4-FFF2-40B4-BE49-F238E27FC236}">
                <a16:creationId xmlns:a16="http://schemas.microsoft.com/office/drawing/2014/main" id="{349F0901-70D1-4D8D-B5B5-32E069D09747}"/>
              </a:ext>
            </a:extLst>
          </p:cNvPr>
          <p:cNvCxnSpPr>
            <a:cxnSpLocks/>
          </p:cNvCxnSpPr>
          <p:nvPr/>
        </p:nvCxnSpPr>
        <p:spPr>
          <a:xfrm>
            <a:off x="6553200" y="1981200"/>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9C8613A3-5D3A-4A04-AC29-DC3E70D242DB}"/>
              </a:ext>
            </a:extLst>
          </p:cNvPr>
          <p:cNvCxnSpPr>
            <a:cxnSpLocks/>
          </p:cNvCxnSpPr>
          <p:nvPr/>
        </p:nvCxnSpPr>
        <p:spPr>
          <a:xfrm flipV="1">
            <a:off x="6553200" y="1968656"/>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86FCB5BC-ED86-4D16-9F47-89432D81F51E}"/>
              </a:ext>
            </a:extLst>
          </p:cNvPr>
          <p:cNvCxnSpPr>
            <a:cxnSpLocks/>
          </p:cNvCxnSpPr>
          <p:nvPr/>
        </p:nvCxnSpPr>
        <p:spPr>
          <a:xfrm rot="10800000">
            <a:off x="7320278" y="1978103"/>
            <a:ext cx="0" cy="609600"/>
          </a:xfrm>
          <a:prstGeom prst="line">
            <a:avLst/>
          </a:prstGeom>
          <a:ln w="38100"/>
        </p:spPr>
        <p:style>
          <a:lnRef idx="1">
            <a:schemeClr val="dk1"/>
          </a:lnRef>
          <a:fillRef idx="0">
            <a:schemeClr val="dk1"/>
          </a:fillRef>
          <a:effectRef idx="0">
            <a:schemeClr val="dk1"/>
          </a:effectRef>
          <a:fontRef idx="minor">
            <a:schemeClr val="tx1"/>
          </a:fontRef>
        </p:style>
      </p:cxnSp>
      <p:sp>
        <p:nvSpPr>
          <p:cNvPr id="139" name="Oval 138">
            <a:extLst>
              <a:ext uri="{FF2B5EF4-FFF2-40B4-BE49-F238E27FC236}">
                <a16:creationId xmlns:a16="http://schemas.microsoft.com/office/drawing/2014/main" id="{AAB5C6CE-2BCC-4AD8-91A9-CD9BC9BC5155}"/>
              </a:ext>
            </a:extLst>
          </p:cNvPr>
          <p:cNvSpPr/>
          <p:nvPr/>
        </p:nvSpPr>
        <p:spPr>
          <a:xfrm>
            <a:off x="6447792" y="300990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275C712D-2B11-44BF-B5B2-93F492422D02}"/>
              </a:ext>
            </a:extLst>
          </p:cNvPr>
          <p:cNvSpPr/>
          <p:nvPr/>
        </p:nvSpPr>
        <p:spPr>
          <a:xfrm>
            <a:off x="6447792" y="187790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A499A0E-6184-4B64-A929-B6A544EAE2BC}"/>
              </a:ext>
            </a:extLst>
          </p:cNvPr>
          <p:cNvSpPr/>
          <p:nvPr/>
        </p:nvSpPr>
        <p:spPr>
          <a:xfrm>
            <a:off x="7193915" y="185839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0B1FA6B2-C644-4EC9-B507-A8F018A01967}"/>
              </a:ext>
            </a:extLst>
          </p:cNvPr>
          <p:cNvCxnSpPr>
            <a:cxnSpLocks/>
          </p:cNvCxnSpPr>
          <p:nvPr/>
        </p:nvCxnSpPr>
        <p:spPr>
          <a:xfrm flipV="1">
            <a:off x="7298055" y="2601192"/>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2BB15975-330B-4916-910F-A713F9DE7285}"/>
              </a:ext>
            </a:extLst>
          </p:cNvPr>
          <p:cNvCxnSpPr>
            <a:cxnSpLocks/>
          </p:cNvCxnSpPr>
          <p:nvPr/>
        </p:nvCxnSpPr>
        <p:spPr>
          <a:xfrm rot="10800000">
            <a:off x="8060055" y="1968655"/>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0BBC11E4-E559-4145-9730-5F7B49C0D178}"/>
              </a:ext>
            </a:extLst>
          </p:cNvPr>
          <p:cNvCxnSpPr>
            <a:cxnSpLocks/>
          </p:cNvCxnSpPr>
          <p:nvPr/>
        </p:nvCxnSpPr>
        <p:spPr>
          <a:xfrm flipV="1">
            <a:off x="8060055" y="1956112"/>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AB1340B7-B090-484C-8130-F5F9CC5E259D}"/>
              </a:ext>
            </a:extLst>
          </p:cNvPr>
          <p:cNvCxnSpPr>
            <a:cxnSpLocks/>
          </p:cNvCxnSpPr>
          <p:nvPr/>
        </p:nvCxnSpPr>
        <p:spPr>
          <a:xfrm>
            <a:off x="8839200" y="1975721"/>
            <a:ext cx="0" cy="1143000"/>
          </a:xfrm>
          <a:prstGeom prst="line">
            <a:avLst/>
          </a:prstGeom>
          <a:ln w="38100"/>
        </p:spPr>
        <p:style>
          <a:lnRef idx="1">
            <a:schemeClr val="dk1"/>
          </a:lnRef>
          <a:fillRef idx="0">
            <a:schemeClr val="dk1"/>
          </a:fillRef>
          <a:effectRef idx="0">
            <a:schemeClr val="dk1"/>
          </a:effectRef>
          <a:fontRef idx="minor">
            <a:schemeClr val="tx1"/>
          </a:fontRef>
        </p:style>
      </p:cxnSp>
      <p:sp>
        <p:nvSpPr>
          <p:cNvPr id="149" name="Oval 148">
            <a:extLst>
              <a:ext uri="{FF2B5EF4-FFF2-40B4-BE49-F238E27FC236}">
                <a16:creationId xmlns:a16="http://schemas.microsoft.com/office/drawing/2014/main" id="{4BD87B26-5A78-424F-A521-C53BC87BA565}"/>
              </a:ext>
            </a:extLst>
          </p:cNvPr>
          <p:cNvSpPr/>
          <p:nvPr/>
        </p:nvSpPr>
        <p:spPr>
          <a:xfrm>
            <a:off x="7230108" y="2472857"/>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C79B6C11-D5F2-4AD5-917F-69B88427C4E8}"/>
              </a:ext>
            </a:extLst>
          </p:cNvPr>
          <p:cNvSpPr/>
          <p:nvPr/>
        </p:nvSpPr>
        <p:spPr>
          <a:xfrm>
            <a:off x="7945755" y="2455465"/>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42BD7E5B-2FFB-403A-87D1-ED7BA97D8617}"/>
              </a:ext>
            </a:extLst>
          </p:cNvPr>
          <p:cNvSpPr/>
          <p:nvPr/>
        </p:nvSpPr>
        <p:spPr>
          <a:xfrm>
            <a:off x="7960992" y="1875433"/>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6B1357DE-90BC-4E73-93E7-F9149AA56C89}"/>
              </a:ext>
            </a:extLst>
          </p:cNvPr>
          <p:cNvSpPr/>
          <p:nvPr/>
        </p:nvSpPr>
        <p:spPr>
          <a:xfrm>
            <a:off x="8730303" y="1878128"/>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041978CB-E9D4-4A89-9F46-031505C74DDF}"/>
              </a:ext>
            </a:extLst>
          </p:cNvPr>
          <p:cNvCxnSpPr>
            <a:cxnSpLocks/>
          </p:cNvCxnSpPr>
          <p:nvPr/>
        </p:nvCxnSpPr>
        <p:spPr>
          <a:xfrm flipV="1">
            <a:off x="8098155" y="3127327"/>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CF1D07E0-F3FB-4A83-B317-A63D4412128C}"/>
              </a:ext>
            </a:extLst>
          </p:cNvPr>
          <p:cNvCxnSpPr>
            <a:cxnSpLocks/>
          </p:cNvCxnSpPr>
          <p:nvPr/>
        </p:nvCxnSpPr>
        <p:spPr>
          <a:xfrm rot="10800000">
            <a:off x="8084823" y="3113525"/>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B3F2D9B7-6DE0-4BDC-B97D-187CA9BACE34}"/>
              </a:ext>
            </a:extLst>
          </p:cNvPr>
          <p:cNvCxnSpPr>
            <a:cxnSpLocks/>
          </p:cNvCxnSpPr>
          <p:nvPr/>
        </p:nvCxnSpPr>
        <p:spPr>
          <a:xfrm flipV="1">
            <a:off x="8089588" y="3723125"/>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8ED2BDE0-87A3-486C-9E69-D5653F993E43}"/>
              </a:ext>
            </a:extLst>
          </p:cNvPr>
          <p:cNvCxnSpPr>
            <a:cxnSpLocks/>
          </p:cNvCxnSpPr>
          <p:nvPr/>
        </p:nvCxnSpPr>
        <p:spPr>
          <a:xfrm>
            <a:off x="8851588" y="3723124"/>
            <a:ext cx="0" cy="1143000"/>
          </a:xfrm>
          <a:prstGeom prst="line">
            <a:avLst/>
          </a:prstGeom>
          <a:ln w="38100"/>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C2F9AA83-F4C5-43E8-990F-74FE29EE5107}"/>
              </a:ext>
            </a:extLst>
          </p:cNvPr>
          <p:cNvCxnSpPr>
            <a:cxnSpLocks/>
          </p:cNvCxnSpPr>
          <p:nvPr/>
        </p:nvCxnSpPr>
        <p:spPr>
          <a:xfrm flipV="1">
            <a:off x="8089588" y="4851712"/>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198914FB-E4BC-4ED2-8D8E-C9982D430BD8}"/>
              </a:ext>
            </a:extLst>
          </p:cNvPr>
          <p:cNvCxnSpPr>
            <a:cxnSpLocks/>
          </p:cNvCxnSpPr>
          <p:nvPr/>
        </p:nvCxnSpPr>
        <p:spPr>
          <a:xfrm rot="10800000">
            <a:off x="8084518" y="4239890"/>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B4E73B1D-58A0-4590-B549-272202A8D995}"/>
              </a:ext>
            </a:extLst>
          </p:cNvPr>
          <p:cNvCxnSpPr>
            <a:cxnSpLocks/>
          </p:cNvCxnSpPr>
          <p:nvPr/>
        </p:nvCxnSpPr>
        <p:spPr>
          <a:xfrm flipH="1">
            <a:off x="6560517" y="4240848"/>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381F1561-5A3B-44F3-A00C-E18E156B1853}"/>
              </a:ext>
            </a:extLst>
          </p:cNvPr>
          <p:cNvCxnSpPr>
            <a:cxnSpLocks/>
          </p:cNvCxnSpPr>
          <p:nvPr/>
        </p:nvCxnSpPr>
        <p:spPr>
          <a:xfrm rot="10800000">
            <a:off x="6567834" y="4239890"/>
            <a:ext cx="0" cy="609600"/>
          </a:xfrm>
          <a:prstGeom prst="line">
            <a:avLst/>
          </a:prstGeom>
          <a:ln w="38100"/>
        </p:spPr>
        <p:style>
          <a:lnRef idx="1">
            <a:schemeClr val="dk1"/>
          </a:lnRef>
          <a:fillRef idx="0">
            <a:schemeClr val="dk1"/>
          </a:fillRef>
          <a:effectRef idx="0">
            <a:schemeClr val="dk1"/>
          </a:effectRef>
          <a:fontRef idx="minor">
            <a:schemeClr val="tx1"/>
          </a:fontRef>
        </p:style>
      </p:cxnSp>
      <p:sp>
        <p:nvSpPr>
          <p:cNvPr id="166" name="Oval 165">
            <a:extLst>
              <a:ext uri="{FF2B5EF4-FFF2-40B4-BE49-F238E27FC236}">
                <a16:creationId xmlns:a16="http://schemas.microsoft.com/office/drawing/2014/main" id="{CD432572-C22D-42CC-A9FB-DB3C722ED052}"/>
              </a:ext>
            </a:extLst>
          </p:cNvPr>
          <p:cNvSpPr/>
          <p:nvPr/>
        </p:nvSpPr>
        <p:spPr>
          <a:xfrm>
            <a:off x="8737288" y="241722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0B7ACCC5-62A8-4C4E-BC5B-7BCF1FCFC584}"/>
              </a:ext>
            </a:extLst>
          </p:cNvPr>
          <p:cNvSpPr/>
          <p:nvPr/>
        </p:nvSpPr>
        <p:spPr>
          <a:xfrm>
            <a:off x="8707755" y="3001166"/>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02ECB81-62CC-406B-8BC6-932D93AB8AE8}"/>
              </a:ext>
            </a:extLst>
          </p:cNvPr>
          <p:cNvSpPr/>
          <p:nvPr/>
        </p:nvSpPr>
        <p:spPr>
          <a:xfrm>
            <a:off x="7990204" y="303778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85CFD6F-5273-4D05-96DB-5F78D3C0D12F}"/>
              </a:ext>
            </a:extLst>
          </p:cNvPr>
          <p:cNvSpPr/>
          <p:nvPr/>
        </p:nvSpPr>
        <p:spPr>
          <a:xfrm>
            <a:off x="7985451" y="35814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2AD7A1C-ED46-4A8B-9B5F-0AF09350406D}"/>
              </a:ext>
            </a:extLst>
          </p:cNvPr>
          <p:cNvSpPr/>
          <p:nvPr/>
        </p:nvSpPr>
        <p:spPr>
          <a:xfrm>
            <a:off x="8745855" y="361299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5247D160-5753-44B6-B060-8FEB533B01C1}"/>
              </a:ext>
            </a:extLst>
          </p:cNvPr>
          <p:cNvSpPr/>
          <p:nvPr/>
        </p:nvSpPr>
        <p:spPr>
          <a:xfrm>
            <a:off x="8737288" y="420338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3912549-1947-45D4-92D1-6D5EB3E05834}"/>
              </a:ext>
            </a:extLst>
          </p:cNvPr>
          <p:cNvSpPr/>
          <p:nvPr/>
        </p:nvSpPr>
        <p:spPr>
          <a:xfrm>
            <a:off x="8737288" y="473741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702C865-9EFA-4841-BD13-CB112D822529}"/>
              </a:ext>
            </a:extLst>
          </p:cNvPr>
          <p:cNvSpPr/>
          <p:nvPr/>
        </p:nvSpPr>
        <p:spPr>
          <a:xfrm>
            <a:off x="7985451" y="473193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C06D94F2-5122-437C-86B2-866CBCF66B62}"/>
              </a:ext>
            </a:extLst>
          </p:cNvPr>
          <p:cNvSpPr/>
          <p:nvPr/>
        </p:nvSpPr>
        <p:spPr>
          <a:xfrm>
            <a:off x="7949891" y="415877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934BF604-C420-4F4F-AD59-F3182C7EB66F}"/>
              </a:ext>
            </a:extLst>
          </p:cNvPr>
          <p:cNvSpPr/>
          <p:nvPr/>
        </p:nvSpPr>
        <p:spPr>
          <a:xfrm>
            <a:off x="7193577" y="4120207"/>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A9E97AF-7C4D-47C6-87CB-B26164455D0E}"/>
              </a:ext>
            </a:extLst>
          </p:cNvPr>
          <p:cNvSpPr/>
          <p:nvPr/>
        </p:nvSpPr>
        <p:spPr>
          <a:xfrm>
            <a:off x="6467142" y="4134529"/>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a:extLst>
              <a:ext uri="{FF2B5EF4-FFF2-40B4-BE49-F238E27FC236}">
                <a16:creationId xmlns:a16="http://schemas.microsoft.com/office/drawing/2014/main" id="{EDDC5466-108F-480C-83EE-9A3356B21D22}"/>
              </a:ext>
            </a:extLst>
          </p:cNvPr>
          <p:cNvCxnSpPr>
            <a:cxnSpLocks/>
          </p:cNvCxnSpPr>
          <p:nvPr/>
        </p:nvCxnSpPr>
        <p:spPr>
          <a:xfrm flipV="1">
            <a:off x="6564990" y="4862277"/>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EC503A9D-316E-47E4-9AD4-A251F02FDDF7}"/>
              </a:ext>
            </a:extLst>
          </p:cNvPr>
          <p:cNvCxnSpPr>
            <a:cxnSpLocks/>
          </p:cNvCxnSpPr>
          <p:nvPr/>
        </p:nvCxnSpPr>
        <p:spPr>
          <a:xfrm>
            <a:off x="7326628" y="4856323"/>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465BA1B-5B80-4BDD-937C-AC4D97E5AD29}"/>
              </a:ext>
            </a:extLst>
          </p:cNvPr>
          <p:cNvCxnSpPr>
            <a:cxnSpLocks/>
          </p:cNvCxnSpPr>
          <p:nvPr/>
        </p:nvCxnSpPr>
        <p:spPr>
          <a:xfrm flipV="1">
            <a:off x="6568440" y="5467270"/>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D7D366A4-0D20-470C-A2C8-7E8AE79C0BC2}"/>
              </a:ext>
            </a:extLst>
          </p:cNvPr>
          <p:cNvCxnSpPr>
            <a:cxnSpLocks/>
          </p:cNvCxnSpPr>
          <p:nvPr/>
        </p:nvCxnSpPr>
        <p:spPr>
          <a:xfrm>
            <a:off x="6581442" y="5476240"/>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6D9B87FE-F3E8-4548-8255-84674A5C20AB}"/>
              </a:ext>
            </a:extLst>
          </p:cNvPr>
          <p:cNvCxnSpPr>
            <a:cxnSpLocks/>
          </p:cNvCxnSpPr>
          <p:nvPr/>
        </p:nvCxnSpPr>
        <p:spPr>
          <a:xfrm flipH="1">
            <a:off x="6574155" y="6074569"/>
            <a:ext cx="152400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9C314E4-8E1C-4DF4-89FE-29F344839DC8}"/>
              </a:ext>
            </a:extLst>
          </p:cNvPr>
          <p:cNvCxnSpPr>
            <a:cxnSpLocks/>
          </p:cNvCxnSpPr>
          <p:nvPr/>
        </p:nvCxnSpPr>
        <p:spPr>
          <a:xfrm>
            <a:off x="8084517" y="5476240"/>
            <a:ext cx="0" cy="609600"/>
          </a:xfrm>
          <a:prstGeom prst="line">
            <a:avLst/>
          </a:prstGeom>
          <a:ln w="38100"/>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9E71BABE-4273-4841-818B-16D867D22B7B}"/>
              </a:ext>
            </a:extLst>
          </p:cNvPr>
          <p:cNvCxnSpPr>
            <a:cxnSpLocks/>
          </p:cNvCxnSpPr>
          <p:nvPr/>
        </p:nvCxnSpPr>
        <p:spPr>
          <a:xfrm flipV="1">
            <a:off x="8084517" y="5497196"/>
            <a:ext cx="762000" cy="1"/>
          </a:xfrm>
          <a:prstGeom prst="line">
            <a:avLst/>
          </a:prstGeom>
          <a:ln w="38100"/>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7A1098B6-253C-42A9-8CB3-6CB0C5603989}"/>
              </a:ext>
            </a:extLst>
          </p:cNvPr>
          <p:cNvCxnSpPr>
            <a:cxnSpLocks/>
          </p:cNvCxnSpPr>
          <p:nvPr/>
        </p:nvCxnSpPr>
        <p:spPr>
          <a:xfrm flipV="1">
            <a:off x="8822055" y="5486400"/>
            <a:ext cx="0" cy="901856"/>
          </a:xfrm>
          <a:prstGeom prst="line">
            <a:avLst/>
          </a:prstGeom>
          <a:ln w="38100"/>
        </p:spPr>
        <p:style>
          <a:lnRef idx="1">
            <a:schemeClr val="dk1"/>
          </a:lnRef>
          <a:fillRef idx="0">
            <a:schemeClr val="dk1"/>
          </a:fillRef>
          <a:effectRef idx="0">
            <a:schemeClr val="dk1"/>
          </a:effectRef>
          <a:fontRef idx="minor">
            <a:schemeClr val="tx1"/>
          </a:fontRef>
        </p:style>
      </p:cxnSp>
      <p:sp>
        <p:nvSpPr>
          <p:cNvPr id="197" name="Oval 196">
            <a:extLst>
              <a:ext uri="{FF2B5EF4-FFF2-40B4-BE49-F238E27FC236}">
                <a16:creationId xmlns:a16="http://schemas.microsoft.com/office/drawing/2014/main" id="{B66F254E-E79D-422A-93F4-7752FF28056F}"/>
              </a:ext>
            </a:extLst>
          </p:cNvPr>
          <p:cNvSpPr/>
          <p:nvPr/>
        </p:nvSpPr>
        <p:spPr>
          <a:xfrm>
            <a:off x="6476364" y="4724474"/>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7B87037B-63F3-4111-8D90-50423E5F362D}"/>
              </a:ext>
            </a:extLst>
          </p:cNvPr>
          <p:cNvSpPr/>
          <p:nvPr/>
        </p:nvSpPr>
        <p:spPr>
          <a:xfrm>
            <a:off x="7182496" y="4744071"/>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58DD4F3-9D78-44B1-B738-47904C482B33}"/>
              </a:ext>
            </a:extLst>
          </p:cNvPr>
          <p:cNvSpPr/>
          <p:nvPr/>
        </p:nvSpPr>
        <p:spPr>
          <a:xfrm>
            <a:off x="7208211" y="5336405"/>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4425C0E5-8562-4A8D-BC13-07CBF06881E2}"/>
              </a:ext>
            </a:extLst>
          </p:cNvPr>
          <p:cNvSpPr/>
          <p:nvPr/>
        </p:nvSpPr>
        <p:spPr>
          <a:xfrm>
            <a:off x="6482109" y="5356618"/>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B16A3B6-B337-4F40-8B74-4329F1178ACD}"/>
              </a:ext>
            </a:extLst>
          </p:cNvPr>
          <p:cNvSpPr/>
          <p:nvPr/>
        </p:nvSpPr>
        <p:spPr>
          <a:xfrm>
            <a:off x="6494779" y="5965877"/>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728403A-1853-41A1-89DD-96CA50042981}"/>
              </a:ext>
            </a:extLst>
          </p:cNvPr>
          <p:cNvSpPr/>
          <p:nvPr/>
        </p:nvSpPr>
        <p:spPr>
          <a:xfrm>
            <a:off x="7232330" y="5953927"/>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857D3BB-B556-4ACB-8BF7-33A923223BEC}"/>
              </a:ext>
            </a:extLst>
          </p:cNvPr>
          <p:cNvSpPr/>
          <p:nvPr/>
        </p:nvSpPr>
        <p:spPr>
          <a:xfrm>
            <a:off x="7949891" y="59573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F7AAB6D9-BC3A-48C7-B2C5-B7A1A6D2A049}"/>
              </a:ext>
            </a:extLst>
          </p:cNvPr>
          <p:cNvSpPr/>
          <p:nvPr/>
        </p:nvSpPr>
        <p:spPr>
          <a:xfrm>
            <a:off x="7967024" y="5384348"/>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B125104E-24F3-4B4A-A0CC-39891C0B8808}"/>
              </a:ext>
            </a:extLst>
          </p:cNvPr>
          <p:cNvSpPr/>
          <p:nvPr/>
        </p:nvSpPr>
        <p:spPr>
          <a:xfrm>
            <a:off x="8693126" y="5401762"/>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34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fade">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fade">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fade">
                                      <p:cBhvr>
                                        <p:cTn id="107" dur="500"/>
                                        <p:tgtEl>
                                          <p:spTgt spid="6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500"/>
                                        <p:tgtEl>
                                          <p:spTgt spid="6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500"/>
                                        <p:tgtEl>
                                          <p:spTgt spid="7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500"/>
                                        <p:tgtEl>
                                          <p:spTgt spid="7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fade">
                                      <p:cBhvr>
                                        <p:cTn id="127" dur="500"/>
                                        <p:tgtEl>
                                          <p:spTgt spid="8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2"/>
                                        </p:tgtEl>
                                        <p:attrNameLst>
                                          <p:attrName>style.visibility</p:attrName>
                                        </p:attrNameLst>
                                      </p:cBhvr>
                                      <p:to>
                                        <p:strVal val="visible"/>
                                      </p:to>
                                    </p:set>
                                    <p:animEffect transition="in" filter="fade">
                                      <p:cBhvr>
                                        <p:cTn id="132" dur="500"/>
                                        <p:tgtEl>
                                          <p:spTgt spid="7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83"/>
                                        </p:tgtEl>
                                        <p:attrNameLst>
                                          <p:attrName>style.visibility</p:attrName>
                                        </p:attrNameLst>
                                      </p:cBhvr>
                                      <p:to>
                                        <p:strVal val="visible"/>
                                      </p:to>
                                    </p:set>
                                    <p:animEffect transition="in" filter="fade">
                                      <p:cBhvr>
                                        <p:cTn id="137" dur="500"/>
                                        <p:tgtEl>
                                          <p:spTgt spid="8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fade">
                                      <p:cBhvr>
                                        <p:cTn id="142" dur="500"/>
                                        <p:tgtEl>
                                          <p:spTgt spid="7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90"/>
                                        </p:tgtEl>
                                        <p:attrNameLst>
                                          <p:attrName>style.visibility</p:attrName>
                                        </p:attrNameLst>
                                      </p:cBhvr>
                                      <p:to>
                                        <p:strVal val="visible"/>
                                      </p:to>
                                    </p:set>
                                    <p:animEffect transition="in" filter="fade">
                                      <p:cBhvr>
                                        <p:cTn id="147" dur="500"/>
                                        <p:tgtEl>
                                          <p:spTgt spid="9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86"/>
                                        </p:tgtEl>
                                        <p:attrNameLst>
                                          <p:attrName>style.visibility</p:attrName>
                                        </p:attrNameLst>
                                      </p:cBhvr>
                                      <p:to>
                                        <p:strVal val="visible"/>
                                      </p:to>
                                    </p:set>
                                    <p:animEffect transition="in" filter="fade">
                                      <p:cBhvr>
                                        <p:cTn id="152" dur="500"/>
                                        <p:tgtEl>
                                          <p:spTgt spid="8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fade">
                                      <p:cBhvr>
                                        <p:cTn id="157" dur="500"/>
                                        <p:tgtEl>
                                          <p:spTgt spid="9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87"/>
                                        </p:tgtEl>
                                        <p:attrNameLst>
                                          <p:attrName>style.visibility</p:attrName>
                                        </p:attrNameLst>
                                      </p:cBhvr>
                                      <p:to>
                                        <p:strVal val="visible"/>
                                      </p:to>
                                    </p:set>
                                    <p:animEffect transition="in" filter="fade">
                                      <p:cBhvr>
                                        <p:cTn id="162" dur="500"/>
                                        <p:tgtEl>
                                          <p:spTgt spid="87"/>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94"/>
                                        </p:tgtEl>
                                        <p:attrNameLst>
                                          <p:attrName>style.visibility</p:attrName>
                                        </p:attrNameLst>
                                      </p:cBhvr>
                                      <p:to>
                                        <p:strVal val="visible"/>
                                      </p:to>
                                    </p:set>
                                    <p:animEffect transition="in" filter="fade">
                                      <p:cBhvr>
                                        <p:cTn id="167" dur="500"/>
                                        <p:tgtEl>
                                          <p:spTgt spid="94"/>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88"/>
                                        </p:tgtEl>
                                        <p:attrNameLst>
                                          <p:attrName>style.visibility</p:attrName>
                                        </p:attrNameLst>
                                      </p:cBhvr>
                                      <p:to>
                                        <p:strVal val="visible"/>
                                      </p:to>
                                    </p:set>
                                    <p:animEffect transition="in" filter="fade">
                                      <p:cBhvr>
                                        <p:cTn id="172" dur="500"/>
                                        <p:tgtEl>
                                          <p:spTgt spid="8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96"/>
                                        </p:tgtEl>
                                        <p:attrNameLst>
                                          <p:attrName>style.visibility</p:attrName>
                                        </p:attrNameLst>
                                      </p:cBhvr>
                                      <p:to>
                                        <p:strVal val="visible"/>
                                      </p:to>
                                    </p:set>
                                    <p:animEffect transition="in" filter="fade">
                                      <p:cBhvr>
                                        <p:cTn id="177" dur="500"/>
                                        <p:tgtEl>
                                          <p:spTgt spid="96"/>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9"/>
                                        </p:tgtEl>
                                        <p:attrNameLst>
                                          <p:attrName>style.visibility</p:attrName>
                                        </p:attrNameLst>
                                      </p:cBhvr>
                                      <p:to>
                                        <p:strVal val="visible"/>
                                      </p:to>
                                    </p:set>
                                    <p:animEffect transition="in" filter="fade">
                                      <p:cBhvr>
                                        <p:cTn id="182" dur="500"/>
                                        <p:tgtEl>
                                          <p:spTgt spid="8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05"/>
                                        </p:tgtEl>
                                        <p:attrNameLst>
                                          <p:attrName>style.visibility</p:attrName>
                                        </p:attrNameLst>
                                      </p:cBhvr>
                                      <p:to>
                                        <p:strVal val="visible"/>
                                      </p:to>
                                    </p:set>
                                    <p:animEffect transition="in" filter="fade">
                                      <p:cBhvr>
                                        <p:cTn id="187" dur="500"/>
                                        <p:tgtEl>
                                          <p:spTgt spid="10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fade">
                                      <p:cBhvr>
                                        <p:cTn id="192" dur="500"/>
                                        <p:tgtEl>
                                          <p:spTgt spid="97"/>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07"/>
                                        </p:tgtEl>
                                        <p:attrNameLst>
                                          <p:attrName>style.visibility</p:attrName>
                                        </p:attrNameLst>
                                      </p:cBhvr>
                                      <p:to>
                                        <p:strVal val="visible"/>
                                      </p:to>
                                    </p:set>
                                    <p:animEffect transition="in" filter="fade">
                                      <p:cBhvr>
                                        <p:cTn id="197" dur="500"/>
                                        <p:tgtEl>
                                          <p:spTgt spid="107"/>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98"/>
                                        </p:tgtEl>
                                        <p:attrNameLst>
                                          <p:attrName>style.visibility</p:attrName>
                                        </p:attrNameLst>
                                      </p:cBhvr>
                                      <p:to>
                                        <p:strVal val="visible"/>
                                      </p:to>
                                    </p:set>
                                    <p:animEffect transition="in" filter="fade">
                                      <p:cBhvr>
                                        <p:cTn id="202" dur="500"/>
                                        <p:tgtEl>
                                          <p:spTgt spid="98"/>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09"/>
                                        </p:tgtEl>
                                        <p:attrNameLst>
                                          <p:attrName>style.visibility</p:attrName>
                                        </p:attrNameLst>
                                      </p:cBhvr>
                                      <p:to>
                                        <p:strVal val="visible"/>
                                      </p:to>
                                    </p:set>
                                    <p:animEffect transition="in" filter="fade">
                                      <p:cBhvr>
                                        <p:cTn id="207" dur="500"/>
                                        <p:tgtEl>
                                          <p:spTgt spid="10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99"/>
                                        </p:tgtEl>
                                        <p:attrNameLst>
                                          <p:attrName>style.visibility</p:attrName>
                                        </p:attrNameLst>
                                      </p:cBhvr>
                                      <p:to>
                                        <p:strVal val="visible"/>
                                      </p:to>
                                    </p:set>
                                    <p:animEffect transition="in" filter="fade">
                                      <p:cBhvr>
                                        <p:cTn id="212" dur="500"/>
                                        <p:tgtEl>
                                          <p:spTgt spid="99"/>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11"/>
                                        </p:tgtEl>
                                        <p:attrNameLst>
                                          <p:attrName>style.visibility</p:attrName>
                                        </p:attrNameLst>
                                      </p:cBhvr>
                                      <p:to>
                                        <p:strVal val="visible"/>
                                      </p:to>
                                    </p:set>
                                    <p:animEffect transition="in" filter="fade">
                                      <p:cBhvr>
                                        <p:cTn id="217" dur="500"/>
                                        <p:tgtEl>
                                          <p:spTgt spid="111"/>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100"/>
                                        </p:tgtEl>
                                        <p:attrNameLst>
                                          <p:attrName>style.visibility</p:attrName>
                                        </p:attrNameLst>
                                      </p:cBhvr>
                                      <p:to>
                                        <p:strVal val="visible"/>
                                      </p:to>
                                    </p:set>
                                    <p:animEffect transition="in" filter="fade">
                                      <p:cBhvr>
                                        <p:cTn id="222" dur="500"/>
                                        <p:tgtEl>
                                          <p:spTgt spid="100"/>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13"/>
                                        </p:tgtEl>
                                        <p:attrNameLst>
                                          <p:attrName>style.visibility</p:attrName>
                                        </p:attrNameLst>
                                      </p:cBhvr>
                                      <p:to>
                                        <p:strVal val="visible"/>
                                      </p:to>
                                    </p:set>
                                    <p:animEffect transition="in" filter="fade">
                                      <p:cBhvr>
                                        <p:cTn id="227" dur="500"/>
                                        <p:tgtEl>
                                          <p:spTgt spid="113"/>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01"/>
                                        </p:tgtEl>
                                        <p:attrNameLst>
                                          <p:attrName>style.visibility</p:attrName>
                                        </p:attrNameLst>
                                      </p:cBhvr>
                                      <p:to>
                                        <p:strVal val="visible"/>
                                      </p:to>
                                    </p:set>
                                    <p:animEffect transition="in" filter="fade">
                                      <p:cBhvr>
                                        <p:cTn id="232" dur="500"/>
                                        <p:tgtEl>
                                          <p:spTgt spid="101"/>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115"/>
                                        </p:tgtEl>
                                        <p:attrNameLst>
                                          <p:attrName>style.visibility</p:attrName>
                                        </p:attrNameLst>
                                      </p:cBhvr>
                                      <p:to>
                                        <p:strVal val="visible"/>
                                      </p:to>
                                    </p:set>
                                    <p:animEffect transition="in" filter="fade">
                                      <p:cBhvr>
                                        <p:cTn id="237" dur="500"/>
                                        <p:tgtEl>
                                          <p:spTgt spid="115"/>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102"/>
                                        </p:tgtEl>
                                        <p:attrNameLst>
                                          <p:attrName>style.visibility</p:attrName>
                                        </p:attrNameLst>
                                      </p:cBhvr>
                                      <p:to>
                                        <p:strVal val="visible"/>
                                      </p:to>
                                    </p:set>
                                    <p:animEffect transition="in" filter="fade">
                                      <p:cBhvr>
                                        <p:cTn id="242" dur="500"/>
                                        <p:tgtEl>
                                          <p:spTgt spid="102"/>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ntr" presetSubtype="0" fill="hold" grpId="0" nodeType="clickEffect">
                                  <p:stCondLst>
                                    <p:cond delay="0"/>
                                  </p:stCondLst>
                                  <p:childTnLst>
                                    <p:set>
                                      <p:cBhvr>
                                        <p:cTn id="246" dur="1" fill="hold">
                                          <p:stCondLst>
                                            <p:cond delay="0"/>
                                          </p:stCondLst>
                                        </p:cTn>
                                        <p:tgtEl>
                                          <p:spTgt spid="117"/>
                                        </p:tgtEl>
                                        <p:attrNameLst>
                                          <p:attrName>style.visibility</p:attrName>
                                        </p:attrNameLst>
                                      </p:cBhvr>
                                      <p:to>
                                        <p:strVal val="visible"/>
                                      </p:to>
                                    </p:set>
                                    <p:animEffect transition="in" filter="fade">
                                      <p:cBhvr>
                                        <p:cTn id="247" dur="500"/>
                                        <p:tgtEl>
                                          <p:spTgt spid="117"/>
                                        </p:tgtEl>
                                      </p:cBhvr>
                                    </p:animEffec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grpId="0" nodeType="clickEffect">
                                  <p:stCondLst>
                                    <p:cond delay="0"/>
                                  </p:stCondLst>
                                  <p:childTnLst>
                                    <p:set>
                                      <p:cBhvr>
                                        <p:cTn id="251" dur="1" fill="hold">
                                          <p:stCondLst>
                                            <p:cond delay="0"/>
                                          </p:stCondLst>
                                        </p:cTn>
                                        <p:tgtEl>
                                          <p:spTgt spid="119"/>
                                        </p:tgtEl>
                                        <p:attrNameLst>
                                          <p:attrName>style.visibility</p:attrName>
                                        </p:attrNameLst>
                                      </p:cBhvr>
                                      <p:to>
                                        <p:strVal val="visible"/>
                                      </p:to>
                                    </p:set>
                                    <p:animEffect transition="in" filter="fade">
                                      <p:cBhvr>
                                        <p:cTn id="252" dur="500"/>
                                        <p:tgtEl>
                                          <p:spTgt spid="119"/>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103"/>
                                        </p:tgtEl>
                                        <p:attrNameLst>
                                          <p:attrName>style.visibility</p:attrName>
                                        </p:attrNameLst>
                                      </p:cBhvr>
                                      <p:to>
                                        <p:strVal val="visible"/>
                                      </p:to>
                                    </p:set>
                                    <p:animEffect transition="in" filter="fade">
                                      <p:cBhvr>
                                        <p:cTn id="257" dur="500"/>
                                        <p:tgtEl>
                                          <p:spTgt spid="103"/>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grpId="0" nodeType="clickEffect">
                                  <p:stCondLst>
                                    <p:cond delay="0"/>
                                  </p:stCondLst>
                                  <p:childTnLst>
                                    <p:set>
                                      <p:cBhvr>
                                        <p:cTn id="261" dur="1" fill="hold">
                                          <p:stCondLst>
                                            <p:cond delay="0"/>
                                          </p:stCondLst>
                                        </p:cTn>
                                        <p:tgtEl>
                                          <p:spTgt spid="121"/>
                                        </p:tgtEl>
                                        <p:attrNameLst>
                                          <p:attrName>style.visibility</p:attrName>
                                        </p:attrNameLst>
                                      </p:cBhvr>
                                      <p:to>
                                        <p:strVal val="visible"/>
                                      </p:to>
                                    </p:set>
                                    <p:animEffect transition="in" filter="fade">
                                      <p:cBhvr>
                                        <p:cTn id="262" dur="500"/>
                                        <p:tgtEl>
                                          <p:spTgt spid="121"/>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104"/>
                                        </p:tgtEl>
                                        <p:attrNameLst>
                                          <p:attrName>style.visibility</p:attrName>
                                        </p:attrNameLst>
                                      </p:cBhvr>
                                      <p:to>
                                        <p:strVal val="visible"/>
                                      </p:to>
                                    </p:set>
                                    <p:animEffect transition="in" filter="fade">
                                      <p:cBhvr>
                                        <p:cTn id="267" dur="500"/>
                                        <p:tgtEl>
                                          <p:spTgt spid="104"/>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grpId="0" nodeType="clickEffect">
                                  <p:stCondLst>
                                    <p:cond delay="0"/>
                                  </p:stCondLst>
                                  <p:childTnLst>
                                    <p:set>
                                      <p:cBhvr>
                                        <p:cTn id="271" dur="1" fill="hold">
                                          <p:stCondLst>
                                            <p:cond delay="0"/>
                                          </p:stCondLst>
                                        </p:cTn>
                                        <p:tgtEl>
                                          <p:spTgt spid="126"/>
                                        </p:tgtEl>
                                        <p:attrNameLst>
                                          <p:attrName>style.visibility</p:attrName>
                                        </p:attrNameLst>
                                      </p:cBhvr>
                                      <p:to>
                                        <p:strVal val="visible"/>
                                      </p:to>
                                    </p:set>
                                    <p:animEffect transition="in" filter="fade">
                                      <p:cBhvr>
                                        <p:cTn id="272" dur="500"/>
                                        <p:tgtEl>
                                          <p:spTgt spid="126"/>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122"/>
                                        </p:tgtEl>
                                        <p:attrNameLst>
                                          <p:attrName>style.visibility</p:attrName>
                                        </p:attrNameLst>
                                      </p:cBhvr>
                                      <p:to>
                                        <p:strVal val="visible"/>
                                      </p:to>
                                    </p:set>
                                    <p:animEffect transition="in" filter="fade">
                                      <p:cBhvr>
                                        <p:cTn id="277" dur="500"/>
                                        <p:tgtEl>
                                          <p:spTgt spid="122"/>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127"/>
                                        </p:tgtEl>
                                        <p:attrNameLst>
                                          <p:attrName>style.visibility</p:attrName>
                                        </p:attrNameLst>
                                      </p:cBhvr>
                                      <p:to>
                                        <p:strVal val="visible"/>
                                      </p:to>
                                    </p:set>
                                    <p:animEffect transition="in" filter="fade">
                                      <p:cBhvr>
                                        <p:cTn id="282" dur="500"/>
                                        <p:tgtEl>
                                          <p:spTgt spid="127"/>
                                        </p:tgtEl>
                                      </p:cBhvr>
                                    </p:animEffec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grpId="0" nodeType="clickEffect">
                                  <p:stCondLst>
                                    <p:cond delay="0"/>
                                  </p:stCondLst>
                                  <p:childTnLst>
                                    <p:set>
                                      <p:cBhvr>
                                        <p:cTn id="286" dur="1" fill="hold">
                                          <p:stCondLst>
                                            <p:cond delay="0"/>
                                          </p:stCondLst>
                                        </p:cTn>
                                        <p:tgtEl>
                                          <p:spTgt spid="129"/>
                                        </p:tgtEl>
                                        <p:attrNameLst>
                                          <p:attrName>style.visibility</p:attrName>
                                        </p:attrNameLst>
                                      </p:cBhvr>
                                      <p:to>
                                        <p:strVal val="visible"/>
                                      </p:to>
                                    </p:set>
                                    <p:animEffect transition="in" filter="fade">
                                      <p:cBhvr>
                                        <p:cTn id="287" dur="500"/>
                                        <p:tgtEl>
                                          <p:spTgt spid="129"/>
                                        </p:tgtEl>
                                      </p:cBhvr>
                                    </p:animEffect>
                                  </p:childTnLst>
                                </p:cTn>
                              </p:par>
                            </p:childTnLst>
                          </p:cTn>
                        </p:par>
                      </p:childTnLst>
                    </p:cTn>
                  </p:par>
                  <p:par>
                    <p:cTn id="288" fill="hold">
                      <p:stCondLst>
                        <p:cond delay="indefinite"/>
                      </p:stCondLst>
                      <p:childTnLst>
                        <p:par>
                          <p:cTn id="289" fill="hold">
                            <p:stCondLst>
                              <p:cond delay="0"/>
                            </p:stCondLst>
                            <p:childTnLst>
                              <p:par>
                                <p:cTn id="290" presetID="10" presetClass="entr" presetSubtype="0" fill="hold" grpId="0" nodeType="clickEffect">
                                  <p:stCondLst>
                                    <p:cond delay="0"/>
                                  </p:stCondLst>
                                  <p:childTnLst>
                                    <p:set>
                                      <p:cBhvr>
                                        <p:cTn id="291" dur="1" fill="hold">
                                          <p:stCondLst>
                                            <p:cond delay="0"/>
                                          </p:stCondLst>
                                        </p:cTn>
                                        <p:tgtEl>
                                          <p:spTgt spid="131"/>
                                        </p:tgtEl>
                                        <p:attrNameLst>
                                          <p:attrName>style.visibility</p:attrName>
                                        </p:attrNameLst>
                                      </p:cBhvr>
                                      <p:to>
                                        <p:strVal val="visible"/>
                                      </p:to>
                                    </p:set>
                                    <p:animEffect transition="in" filter="fade">
                                      <p:cBhvr>
                                        <p:cTn id="292" dur="500"/>
                                        <p:tgtEl>
                                          <p:spTgt spid="131"/>
                                        </p:tgtEl>
                                      </p:cBhvr>
                                    </p:animEffect>
                                  </p:childTnLst>
                                </p:cTn>
                              </p:par>
                            </p:childTnLst>
                          </p:cTn>
                        </p:par>
                      </p:childTnLst>
                    </p:cTn>
                  </p:par>
                  <p:par>
                    <p:cTn id="293" fill="hold">
                      <p:stCondLst>
                        <p:cond delay="indefinite"/>
                      </p:stCondLst>
                      <p:childTnLst>
                        <p:par>
                          <p:cTn id="294" fill="hold">
                            <p:stCondLst>
                              <p:cond delay="0"/>
                            </p:stCondLst>
                            <p:childTnLst>
                              <p:par>
                                <p:cTn id="295" presetID="10" presetClass="entr" presetSubtype="0" fill="hold" nodeType="clickEffect">
                                  <p:stCondLst>
                                    <p:cond delay="0"/>
                                  </p:stCondLst>
                                  <p:childTnLst>
                                    <p:set>
                                      <p:cBhvr>
                                        <p:cTn id="296" dur="1" fill="hold">
                                          <p:stCondLst>
                                            <p:cond delay="0"/>
                                          </p:stCondLst>
                                        </p:cTn>
                                        <p:tgtEl>
                                          <p:spTgt spid="124"/>
                                        </p:tgtEl>
                                        <p:attrNameLst>
                                          <p:attrName>style.visibility</p:attrName>
                                        </p:attrNameLst>
                                      </p:cBhvr>
                                      <p:to>
                                        <p:strVal val="visible"/>
                                      </p:to>
                                    </p:set>
                                    <p:animEffect transition="in" filter="fade">
                                      <p:cBhvr>
                                        <p:cTn id="297" dur="500"/>
                                        <p:tgtEl>
                                          <p:spTgt spid="124"/>
                                        </p:tgtEl>
                                      </p:cBhvr>
                                    </p:animEffec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grpId="0" nodeType="clickEffect">
                                  <p:stCondLst>
                                    <p:cond delay="0"/>
                                  </p:stCondLst>
                                  <p:childTnLst>
                                    <p:set>
                                      <p:cBhvr>
                                        <p:cTn id="301" dur="1" fill="hold">
                                          <p:stCondLst>
                                            <p:cond delay="0"/>
                                          </p:stCondLst>
                                        </p:cTn>
                                        <p:tgtEl>
                                          <p:spTgt spid="133"/>
                                        </p:tgtEl>
                                        <p:attrNameLst>
                                          <p:attrName>style.visibility</p:attrName>
                                        </p:attrNameLst>
                                      </p:cBhvr>
                                      <p:to>
                                        <p:strVal val="visible"/>
                                      </p:to>
                                    </p:set>
                                    <p:animEffect transition="in" filter="fade">
                                      <p:cBhvr>
                                        <p:cTn id="302" dur="500"/>
                                        <p:tgtEl>
                                          <p:spTgt spid="133"/>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ntr" presetSubtype="0" fill="hold" nodeType="clickEffect">
                                  <p:stCondLst>
                                    <p:cond delay="0"/>
                                  </p:stCondLst>
                                  <p:childTnLst>
                                    <p:set>
                                      <p:cBhvr>
                                        <p:cTn id="306" dur="1" fill="hold">
                                          <p:stCondLst>
                                            <p:cond delay="0"/>
                                          </p:stCondLst>
                                        </p:cTn>
                                        <p:tgtEl>
                                          <p:spTgt spid="125"/>
                                        </p:tgtEl>
                                        <p:attrNameLst>
                                          <p:attrName>style.visibility</p:attrName>
                                        </p:attrNameLst>
                                      </p:cBhvr>
                                      <p:to>
                                        <p:strVal val="visible"/>
                                      </p:to>
                                    </p:set>
                                    <p:animEffect transition="in" filter="fade">
                                      <p:cBhvr>
                                        <p:cTn id="307" dur="500"/>
                                        <p:tgtEl>
                                          <p:spTgt spid="125"/>
                                        </p:tgtEl>
                                      </p:cBhvr>
                                    </p:animEffec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grpId="0" nodeType="clickEffect">
                                  <p:stCondLst>
                                    <p:cond delay="0"/>
                                  </p:stCondLst>
                                  <p:childTnLst>
                                    <p:set>
                                      <p:cBhvr>
                                        <p:cTn id="311" dur="1" fill="hold">
                                          <p:stCondLst>
                                            <p:cond delay="0"/>
                                          </p:stCondLst>
                                        </p:cTn>
                                        <p:tgtEl>
                                          <p:spTgt spid="139"/>
                                        </p:tgtEl>
                                        <p:attrNameLst>
                                          <p:attrName>style.visibility</p:attrName>
                                        </p:attrNameLst>
                                      </p:cBhvr>
                                      <p:to>
                                        <p:strVal val="visible"/>
                                      </p:to>
                                    </p:set>
                                    <p:animEffect transition="in" filter="fade">
                                      <p:cBhvr>
                                        <p:cTn id="312" dur="500"/>
                                        <p:tgtEl>
                                          <p:spTgt spid="139"/>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ntr" presetSubtype="0" fill="hold" nodeType="clickEffect">
                                  <p:stCondLst>
                                    <p:cond delay="0"/>
                                  </p:stCondLst>
                                  <p:childTnLst>
                                    <p:set>
                                      <p:cBhvr>
                                        <p:cTn id="316" dur="1" fill="hold">
                                          <p:stCondLst>
                                            <p:cond delay="0"/>
                                          </p:stCondLst>
                                        </p:cTn>
                                        <p:tgtEl>
                                          <p:spTgt spid="135"/>
                                        </p:tgtEl>
                                        <p:attrNameLst>
                                          <p:attrName>style.visibility</p:attrName>
                                        </p:attrNameLst>
                                      </p:cBhvr>
                                      <p:to>
                                        <p:strVal val="visible"/>
                                      </p:to>
                                    </p:set>
                                    <p:animEffect transition="in" filter="fade">
                                      <p:cBhvr>
                                        <p:cTn id="317" dur="500"/>
                                        <p:tgtEl>
                                          <p:spTgt spid="135"/>
                                        </p:tgtEl>
                                      </p:cBhvr>
                                    </p:animEffec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grpId="0" nodeType="clickEffect">
                                  <p:stCondLst>
                                    <p:cond delay="0"/>
                                  </p:stCondLst>
                                  <p:childTnLst>
                                    <p:set>
                                      <p:cBhvr>
                                        <p:cTn id="321" dur="1" fill="hold">
                                          <p:stCondLst>
                                            <p:cond delay="0"/>
                                          </p:stCondLst>
                                        </p:cTn>
                                        <p:tgtEl>
                                          <p:spTgt spid="141"/>
                                        </p:tgtEl>
                                        <p:attrNameLst>
                                          <p:attrName>style.visibility</p:attrName>
                                        </p:attrNameLst>
                                      </p:cBhvr>
                                      <p:to>
                                        <p:strVal val="visible"/>
                                      </p:to>
                                    </p:set>
                                    <p:animEffect transition="in" filter="fade">
                                      <p:cBhvr>
                                        <p:cTn id="322" dur="500"/>
                                        <p:tgtEl>
                                          <p:spTgt spid="141"/>
                                        </p:tgtEl>
                                      </p:cBhvr>
                                    </p:animEffect>
                                  </p:childTnLst>
                                </p:cTn>
                              </p:par>
                            </p:childTnLst>
                          </p:cTn>
                        </p:par>
                      </p:childTnLst>
                    </p:cTn>
                  </p:par>
                  <p:par>
                    <p:cTn id="323" fill="hold">
                      <p:stCondLst>
                        <p:cond delay="indefinite"/>
                      </p:stCondLst>
                      <p:childTnLst>
                        <p:par>
                          <p:cTn id="324" fill="hold">
                            <p:stCondLst>
                              <p:cond delay="0"/>
                            </p:stCondLst>
                            <p:childTnLst>
                              <p:par>
                                <p:cTn id="325" presetID="10" presetClass="entr" presetSubtype="0" fill="hold" nodeType="clickEffect">
                                  <p:stCondLst>
                                    <p:cond delay="0"/>
                                  </p:stCondLst>
                                  <p:childTnLst>
                                    <p:set>
                                      <p:cBhvr>
                                        <p:cTn id="326" dur="1" fill="hold">
                                          <p:stCondLst>
                                            <p:cond delay="0"/>
                                          </p:stCondLst>
                                        </p:cTn>
                                        <p:tgtEl>
                                          <p:spTgt spid="136"/>
                                        </p:tgtEl>
                                        <p:attrNameLst>
                                          <p:attrName>style.visibility</p:attrName>
                                        </p:attrNameLst>
                                      </p:cBhvr>
                                      <p:to>
                                        <p:strVal val="visible"/>
                                      </p:to>
                                    </p:set>
                                    <p:animEffect transition="in" filter="fade">
                                      <p:cBhvr>
                                        <p:cTn id="327" dur="500"/>
                                        <p:tgtEl>
                                          <p:spTgt spid="136"/>
                                        </p:tgtEl>
                                      </p:cBhvr>
                                    </p:animEffec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grpId="0" nodeType="clickEffect">
                                  <p:stCondLst>
                                    <p:cond delay="0"/>
                                  </p:stCondLst>
                                  <p:childTnLst>
                                    <p:set>
                                      <p:cBhvr>
                                        <p:cTn id="331" dur="1" fill="hold">
                                          <p:stCondLst>
                                            <p:cond delay="0"/>
                                          </p:stCondLst>
                                        </p:cTn>
                                        <p:tgtEl>
                                          <p:spTgt spid="143"/>
                                        </p:tgtEl>
                                        <p:attrNameLst>
                                          <p:attrName>style.visibility</p:attrName>
                                        </p:attrNameLst>
                                      </p:cBhvr>
                                      <p:to>
                                        <p:strVal val="visible"/>
                                      </p:to>
                                    </p:set>
                                    <p:animEffect transition="in" filter="fade">
                                      <p:cBhvr>
                                        <p:cTn id="332" dur="500"/>
                                        <p:tgtEl>
                                          <p:spTgt spid="143"/>
                                        </p:tgtEl>
                                      </p:cBhvr>
                                    </p:animEffect>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nodeType="clickEffect">
                                  <p:stCondLst>
                                    <p:cond delay="0"/>
                                  </p:stCondLst>
                                  <p:childTnLst>
                                    <p:set>
                                      <p:cBhvr>
                                        <p:cTn id="336" dur="1" fill="hold">
                                          <p:stCondLst>
                                            <p:cond delay="0"/>
                                          </p:stCondLst>
                                        </p:cTn>
                                        <p:tgtEl>
                                          <p:spTgt spid="137"/>
                                        </p:tgtEl>
                                        <p:attrNameLst>
                                          <p:attrName>style.visibility</p:attrName>
                                        </p:attrNameLst>
                                      </p:cBhvr>
                                      <p:to>
                                        <p:strVal val="visible"/>
                                      </p:to>
                                    </p:set>
                                    <p:animEffect transition="in" filter="fade">
                                      <p:cBhvr>
                                        <p:cTn id="337" dur="500"/>
                                        <p:tgtEl>
                                          <p:spTgt spid="137"/>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grpId="0" nodeType="clickEffect">
                                  <p:stCondLst>
                                    <p:cond delay="0"/>
                                  </p:stCondLst>
                                  <p:childTnLst>
                                    <p:set>
                                      <p:cBhvr>
                                        <p:cTn id="341" dur="1" fill="hold">
                                          <p:stCondLst>
                                            <p:cond delay="0"/>
                                          </p:stCondLst>
                                        </p:cTn>
                                        <p:tgtEl>
                                          <p:spTgt spid="149"/>
                                        </p:tgtEl>
                                        <p:attrNameLst>
                                          <p:attrName>style.visibility</p:attrName>
                                        </p:attrNameLst>
                                      </p:cBhvr>
                                      <p:to>
                                        <p:strVal val="visible"/>
                                      </p:to>
                                    </p:set>
                                    <p:animEffect transition="in" filter="fade">
                                      <p:cBhvr>
                                        <p:cTn id="342" dur="500"/>
                                        <p:tgtEl>
                                          <p:spTgt spid="149"/>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ntr" presetSubtype="0" fill="hold" nodeType="clickEffect">
                                  <p:stCondLst>
                                    <p:cond delay="0"/>
                                  </p:stCondLst>
                                  <p:childTnLst>
                                    <p:set>
                                      <p:cBhvr>
                                        <p:cTn id="346" dur="1" fill="hold">
                                          <p:stCondLst>
                                            <p:cond delay="0"/>
                                          </p:stCondLst>
                                        </p:cTn>
                                        <p:tgtEl>
                                          <p:spTgt spid="144"/>
                                        </p:tgtEl>
                                        <p:attrNameLst>
                                          <p:attrName>style.visibility</p:attrName>
                                        </p:attrNameLst>
                                      </p:cBhvr>
                                      <p:to>
                                        <p:strVal val="visible"/>
                                      </p:to>
                                    </p:set>
                                    <p:animEffect transition="in" filter="fade">
                                      <p:cBhvr>
                                        <p:cTn id="347" dur="500"/>
                                        <p:tgtEl>
                                          <p:spTgt spid="144"/>
                                        </p:tgtEl>
                                      </p:cBhvr>
                                    </p:animEffect>
                                  </p:childTnLst>
                                </p:cTn>
                              </p:par>
                            </p:childTnLst>
                          </p:cTn>
                        </p:par>
                      </p:childTnLst>
                    </p:cTn>
                  </p:par>
                  <p:par>
                    <p:cTn id="348" fill="hold">
                      <p:stCondLst>
                        <p:cond delay="indefinite"/>
                      </p:stCondLst>
                      <p:childTnLst>
                        <p:par>
                          <p:cTn id="349" fill="hold">
                            <p:stCondLst>
                              <p:cond delay="0"/>
                            </p:stCondLst>
                            <p:childTnLst>
                              <p:par>
                                <p:cTn id="350" presetID="10" presetClass="entr" presetSubtype="0" fill="hold" grpId="0" nodeType="clickEffect">
                                  <p:stCondLst>
                                    <p:cond delay="0"/>
                                  </p:stCondLst>
                                  <p:childTnLst>
                                    <p:set>
                                      <p:cBhvr>
                                        <p:cTn id="351" dur="1" fill="hold">
                                          <p:stCondLst>
                                            <p:cond delay="0"/>
                                          </p:stCondLst>
                                        </p:cTn>
                                        <p:tgtEl>
                                          <p:spTgt spid="151"/>
                                        </p:tgtEl>
                                        <p:attrNameLst>
                                          <p:attrName>style.visibility</p:attrName>
                                        </p:attrNameLst>
                                      </p:cBhvr>
                                      <p:to>
                                        <p:strVal val="visible"/>
                                      </p:to>
                                    </p:set>
                                    <p:animEffect transition="in" filter="fade">
                                      <p:cBhvr>
                                        <p:cTn id="352" dur="500"/>
                                        <p:tgtEl>
                                          <p:spTgt spid="151"/>
                                        </p:tgtEl>
                                      </p:cBhvr>
                                    </p:animEffec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nodeType="clickEffect">
                                  <p:stCondLst>
                                    <p:cond delay="0"/>
                                  </p:stCondLst>
                                  <p:childTnLst>
                                    <p:set>
                                      <p:cBhvr>
                                        <p:cTn id="356" dur="1" fill="hold">
                                          <p:stCondLst>
                                            <p:cond delay="0"/>
                                          </p:stCondLst>
                                        </p:cTn>
                                        <p:tgtEl>
                                          <p:spTgt spid="145"/>
                                        </p:tgtEl>
                                        <p:attrNameLst>
                                          <p:attrName>style.visibility</p:attrName>
                                        </p:attrNameLst>
                                      </p:cBhvr>
                                      <p:to>
                                        <p:strVal val="visible"/>
                                      </p:to>
                                    </p:set>
                                    <p:animEffect transition="in" filter="fade">
                                      <p:cBhvr>
                                        <p:cTn id="357" dur="500"/>
                                        <p:tgtEl>
                                          <p:spTgt spid="145"/>
                                        </p:tgtEl>
                                      </p:cBhvr>
                                    </p:animEffect>
                                  </p:childTnLst>
                                </p:cTn>
                              </p:par>
                            </p:childTnLst>
                          </p:cTn>
                        </p:par>
                      </p:childTnLst>
                    </p:cTn>
                  </p:par>
                  <p:par>
                    <p:cTn id="358" fill="hold">
                      <p:stCondLst>
                        <p:cond delay="indefinite"/>
                      </p:stCondLst>
                      <p:childTnLst>
                        <p:par>
                          <p:cTn id="359" fill="hold">
                            <p:stCondLst>
                              <p:cond delay="0"/>
                            </p:stCondLst>
                            <p:childTnLst>
                              <p:par>
                                <p:cTn id="360" presetID="10" presetClass="entr" presetSubtype="0" fill="hold" grpId="0" nodeType="clickEffect">
                                  <p:stCondLst>
                                    <p:cond delay="0"/>
                                  </p:stCondLst>
                                  <p:childTnLst>
                                    <p:set>
                                      <p:cBhvr>
                                        <p:cTn id="361" dur="1" fill="hold">
                                          <p:stCondLst>
                                            <p:cond delay="0"/>
                                          </p:stCondLst>
                                        </p:cTn>
                                        <p:tgtEl>
                                          <p:spTgt spid="153"/>
                                        </p:tgtEl>
                                        <p:attrNameLst>
                                          <p:attrName>style.visibility</p:attrName>
                                        </p:attrNameLst>
                                      </p:cBhvr>
                                      <p:to>
                                        <p:strVal val="visible"/>
                                      </p:to>
                                    </p:set>
                                    <p:animEffect transition="in" filter="fade">
                                      <p:cBhvr>
                                        <p:cTn id="362" dur="500"/>
                                        <p:tgtEl>
                                          <p:spTgt spid="153"/>
                                        </p:tgtEl>
                                      </p:cBhvr>
                                    </p:animEffect>
                                  </p:childTnLst>
                                </p:cTn>
                              </p:par>
                            </p:childTnLst>
                          </p:cTn>
                        </p:par>
                      </p:childTnLst>
                    </p:cTn>
                  </p:par>
                  <p:par>
                    <p:cTn id="363" fill="hold">
                      <p:stCondLst>
                        <p:cond delay="indefinite"/>
                      </p:stCondLst>
                      <p:childTnLst>
                        <p:par>
                          <p:cTn id="364" fill="hold">
                            <p:stCondLst>
                              <p:cond delay="0"/>
                            </p:stCondLst>
                            <p:childTnLst>
                              <p:par>
                                <p:cTn id="365" presetID="10" presetClass="entr" presetSubtype="0" fill="hold" nodeType="clickEffect">
                                  <p:stCondLst>
                                    <p:cond delay="0"/>
                                  </p:stCondLst>
                                  <p:childTnLst>
                                    <p:set>
                                      <p:cBhvr>
                                        <p:cTn id="366" dur="1" fill="hold">
                                          <p:stCondLst>
                                            <p:cond delay="0"/>
                                          </p:stCondLst>
                                        </p:cTn>
                                        <p:tgtEl>
                                          <p:spTgt spid="146"/>
                                        </p:tgtEl>
                                        <p:attrNameLst>
                                          <p:attrName>style.visibility</p:attrName>
                                        </p:attrNameLst>
                                      </p:cBhvr>
                                      <p:to>
                                        <p:strVal val="visible"/>
                                      </p:to>
                                    </p:set>
                                    <p:animEffect transition="in" filter="fade">
                                      <p:cBhvr>
                                        <p:cTn id="367" dur="500"/>
                                        <p:tgtEl>
                                          <p:spTgt spid="146"/>
                                        </p:tgtEl>
                                      </p:cBhvr>
                                    </p:animEffect>
                                  </p:childTnLst>
                                </p:cTn>
                              </p:par>
                            </p:childTnLst>
                          </p:cTn>
                        </p:par>
                      </p:childTnLst>
                    </p:cTn>
                  </p:par>
                  <p:par>
                    <p:cTn id="368" fill="hold">
                      <p:stCondLst>
                        <p:cond delay="indefinite"/>
                      </p:stCondLst>
                      <p:childTnLst>
                        <p:par>
                          <p:cTn id="369" fill="hold">
                            <p:stCondLst>
                              <p:cond delay="0"/>
                            </p:stCondLst>
                            <p:childTnLst>
                              <p:par>
                                <p:cTn id="370" presetID="10" presetClass="entr" presetSubtype="0" fill="hold" grpId="0" nodeType="clickEffect">
                                  <p:stCondLst>
                                    <p:cond delay="0"/>
                                  </p:stCondLst>
                                  <p:childTnLst>
                                    <p:set>
                                      <p:cBhvr>
                                        <p:cTn id="371" dur="1" fill="hold">
                                          <p:stCondLst>
                                            <p:cond delay="0"/>
                                          </p:stCondLst>
                                        </p:cTn>
                                        <p:tgtEl>
                                          <p:spTgt spid="155"/>
                                        </p:tgtEl>
                                        <p:attrNameLst>
                                          <p:attrName>style.visibility</p:attrName>
                                        </p:attrNameLst>
                                      </p:cBhvr>
                                      <p:to>
                                        <p:strVal val="visible"/>
                                      </p:to>
                                    </p:set>
                                    <p:animEffect transition="in" filter="fade">
                                      <p:cBhvr>
                                        <p:cTn id="372" dur="500"/>
                                        <p:tgtEl>
                                          <p:spTgt spid="155"/>
                                        </p:tgtEl>
                                      </p:cBhvr>
                                    </p:animEffect>
                                  </p:childTnLst>
                                </p:cTn>
                              </p:par>
                            </p:childTnLst>
                          </p:cTn>
                        </p:par>
                      </p:childTnLst>
                    </p:cTn>
                  </p:par>
                  <p:par>
                    <p:cTn id="373" fill="hold">
                      <p:stCondLst>
                        <p:cond delay="indefinite"/>
                      </p:stCondLst>
                      <p:childTnLst>
                        <p:par>
                          <p:cTn id="374" fill="hold">
                            <p:stCondLst>
                              <p:cond delay="0"/>
                            </p:stCondLst>
                            <p:childTnLst>
                              <p:par>
                                <p:cTn id="375" presetID="10" presetClass="entr" presetSubtype="0" fill="hold" nodeType="clickEffect">
                                  <p:stCondLst>
                                    <p:cond delay="0"/>
                                  </p:stCondLst>
                                  <p:childTnLst>
                                    <p:set>
                                      <p:cBhvr>
                                        <p:cTn id="376" dur="1" fill="hold">
                                          <p:stCondLst>
                                            <p:cond delay="0"/>
                                          </p:stCondLst>
                                        </p:cTn>
                                        <p:tgtEl>
                                          <p:spTgt spid="147"/>
                                        </p:tgtEl>
                                        <p:attrNameLst>
                                          <p:attrName>style.visibility</p:attrName>
                                        </p:attrNameLst>
                                      </p:cBhvr>
                                      <p:to>
                                        <p:strVal val="visible"/>
                                      </p:to>
                                    </p:set>
                                    <p:animEffect transition="in" filter="fade">
                                      <p:cBhvr>
                                        <p:cTn id="377" dur="500"/>
                                        <p:tgtEl>
                                          <p:spTgt spid="147"/>
                                        </p:tgtEl>
                                      </p:cBhvr>
                                    </p:animEffect>
                                  </p:childTnLst>
                                </p:cTn>
                              </p:par>
                            </p:childTnLst>
                          </p:cTn>
                        </p:par>
                      </p:childTnLst>
                    </p:cTn>
                  </p:par>
                  <p:par>
                    <p:cTn id="378" fill="hold">
                      <p:stCondLst>
                        <p:cond delay="indefinite"/>
                      </p:stCondLst>
                      <p:childTnLst>
                        <p:par>
                          <p:cTn id="379" fill="hold">
                            <p:stCondLst>
                              <p:cond delay="0"/>
                            </p:stCondLst>
                            <p:childTnLst>
                              <p:par>
                                <p:cTn id="380" presetID="10" presetClass="entr" presetSubtype="0" fill="hold" grpId="0" nodeType="clickEffect">
                                  <p:stCondLst>
                                    <p:cond delay="0"/>
                                  </p:stCondLst>
                                  <p:childTnLst>
                                    <p:set>
                                      <p:cBhvr>
                                        <p:cTn id="381" dur="1" fill="hold">
                                          <p:stCondLst>
                                            <p:cond delay="0"/>
                                          </p:stCondLst>
                                        </p:cTn>
                                        <p:tgtEl>
                                          <p:spTgt spid="166"/>
                                        </p:tgtEl>
                                        <p:attrNameLst>
                                          <p:attrName>style.visibility</p:attrName>
                                        </p:attrNameLst>
                                      </p:cBhvr>
                                      <p:to>
                                        <p:strVal val="visible"/>
                                      </p:to>
                                    </p:set>
                                    <p:animEffect transition="in" filter="fade">
                                      <p:cBhvr>
                                        <p:cTn id="382" dur="500"/>
                                        <p:tgtEl>
                                          <p:spTgt spid="166"/>
                                        </p:tgtEl>
                                      </p:cBhvr>
                                    </p:animEffect>
                                  </p:childTnLst>
                                </p:cTn>
                              </p:par>
                            </p:childTnLst>
                          </p:cTn>
                        </p:par>
                      </p:childTnLst>
                    </p:cTn>
                  </p:par>
                  <p:par>
                    <p:cTn id="383" fill="hold">
                      <p:stCondLst>
                        <p:cond delay="indefinite"/>
                      </p:stCondLst>
                      <p:childTnLst>
                        <p:par>
                          <p:cTn id="384" fill="hold">
                            <p:stCondLst>
                              <p:cond delay="0"/>
                            </p:stCondLst>
                            <p:childTnLst>
                              <p:par>
                                <p:cTn id="385" presetID="10" presetClass="entr" presetSubtype="0" fill="hold" grpId="0" nodeType="clickEffect">
                                  <p:stCondLst>
                                    <p:cond delay="0"/>
                                  </p:stCondLst>
                                  <p:childTnLst>
                                    <p:set>
                                      <p:cBhvr>
                                        <p:cTn id="386" dur="1" fill="hold">
                                          <p:stCondLst>
                                            <p:cond delay="0"/>
                                          </p:stCondLst>
                                        </p:cTn>
                                        <p:tgtEl>
                                          <p:spTgt spid="168"/>
                                        </p:tgtEl>
                                        <p:attrNameLst>
                                          <p:attrName>style.visibility</p:attrName>
                                        </p:attrNameLst>
                                      </p:cBhvr>
                                      <p:to>
                                        <p:strVal val="visible"/>
                                      </p:to>
                                    </p:set>
                                    <p:animEffect transition="in" filter="fade">
                                      <p:cBhvr>
                                        <p:cTn id="387" dur="500"/>
                                        <p:tgtEl>
                                          <p:spTgt spid="168"/>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nodeType="clickEffect">
                                  <p:stCondLst>
                                    <p:cond delay="0"/>
                                  </p:stCondLst>
                                  <p:childTnLst>
                                    <p:set>
                                      <p:cBhvr>
                                        <p:cTn id="391" dur="1" fill="hold">
                                          <p:stCondLst>
                                            <p:cond delay="0"/>
                                          </p:stCondLst>
                                        </p:cTn>
                                        <p:tgtEl>
                                          <p:spTgt spid="158"/>
                                        </p:tgtEl>
                                        <p:attrNameLst>
                                          <p:attrName>style.visibility</p:attrName>
                                        </p:attrNameLst>
                                      </p:cBhvr>
                                      <p:to>
                                        <p:strVal val="visible"/>
                                      </p:to>
                                    </p:set>
                                    <p:animEffect transition="in" filter="fade">
                                      <p:cBhvr>
                                        <p:cTn id="392" dur="500"/>
                                        <p:tgtEl>
                                          <p:spTgt spid="158"/>
                                        </p:tgtEl>
                                      </p:cBhvr>
                                    </p:animEffec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grpId="0" nodeType="clickEffect">
                                  <p:stCondLst>
                                    <p:cond delay="0"/>
                                  </p:stCondLst>
                                  <p:childTnLst>
                                    <p:set>
                                      <p:cBhvr>
                                        <p:cTn id="396" dur="1" fill="hold">
                                          <p:stCondLst>
                                            <p:cond delay="0"/>
                                          </p:stCondLst>
                                        </p:cTn>
                                        <p:tgtEl>
                                          <p:spTgt spid="170"/>
                                        </p:tgtEl>
                                        <p:attrNameLst>
                                          <p:attrName>style.visibility</p:attrName>
                                        </p:attrNameLst>
                                      </p:cBhvr>
                                      <p:to>
                                        <p:strVal val="visible"/>
                                      </p:to>
                                    </p:set>
                                    <p:animEffect transition="in" filter="fade">
                                      <p:cBhvr>
                                        <p:cTn id="397" dur="500"/>
                                        <p:tgtEl>
                                          <p:spTgt spid="170"/>
                                        </p:tgtEl>
                                      </p:cBhvr>
                                    </p:animEffect>
                                  </p:childTnLst>
                                </p:cTn>
                              </p:par>
                            </p:childTnLst>
                          </p:cTn>
                        </p:par>
                      </p:childTnLst>
                    </p:cTn>
                  </p:par>
                  <p:par>
                    <p:cTn id="398" fill="hold">
                      <p:stCondLst>
                        <p:cond delay="indefinite"/>
                      </p:stCondLst>
                      <p:childTnLst>
                        <p:par>
                          <p:cTn id="399" fill="hold">
                            <p:stCondLst>
                              <p:cond delay="0"/>
                            </p:stCondLst>
                            <p:childTnLst>
                              <p:par>
                                <p:cTn id="400" presetID="10" presetClass="entr" presetSubtype="0" fill="hold" nodeType="clickEffect">
                                  <p:stCondLst>
                                    <p:cond delay="0"/>
                                  </p:stCondLst>
                                  <p:childTnLst>
                                    <p:set>
                                      <p:cBhvr>
                                        <p:cTn id="401" dur="1" fill="hold">
                                          <p:stCondLst>
                                            <p:cond delay="0"/>
                                          </p:stCondLst>
                                        </p:cTn>
                                        <p:tgtEl>
                                          <p:spTgt spid="159"/>
                                        </p:tgtEl>
                                        <p:attrNameLst>
                                          <p:attrName>style.visibility</p:attrName>
                                        </p:attrNameLst>
                                      </p:cBhvr>
                                      <p:to>
                                        <p:strVal val="visible"/>
                                      </p:to>
                                    </p:set>
                                    <p:animEffect transition="in" filter="fade">
                                      <p:cBhvr>
                                        <p:cTn id="402" dur="500"/>
                                        <p:tgtEl>
                                          <p:spTgt spid="159"/>
                                        </p:tgtEl>
                                      </p:cBhvr>
                                    </p:animEffect>
                                  </p:childTnLst>
                                </p:cTn>
                              </p:par>
                            </p:childTnLst>
                          </p:cTn>
                        </p:par>
                      </p:childTnLst>
                    </p:cTn>
                  </p:par>
                  <p:par>
                    <p:cTn id="403" fill="hold">
                      <p:stCondLst>
                        <p:cond delay="indefinite"/>
                      </p:stCondLst>
                      <p:childTnLst>
                        <p:par>
                          <p:cTn id="404" fill="hold">
                            <p:stCondLst>
                              <p:cond delay="0"/>
                            </p:stCondLst>
                            <p:childTnLst>
                              <p:par>
                                <p:cTn id="405" presetID="10" presetClass="entr" presetSubtype="0" fill="hold" grpId="0" nodeType="clickEffect">
                                  <p:stCondLst>
                                    <p:cond delay="0"/>
                                  </p:stCondLst>
                                  <p:childTnLst>
                                    <p:set>
                                      <p:cBhvr>
                                        <p:cTn id="406" dur="1" fill="hold">
                                          <p:stCondLst>
                                            <p:cond delay="0"/>
                                          </p:stCondLst>
                                        </p:cTn>
                                        <p:tgtEl>
                                          <p:spTgt spid="172"/>
                                        </p:tgtEl>
                                        <p:attrNameLst>
                                          <p:attrName>style.visibility</p:attrName>
                                        </p:attrNameLst>
                                      </p:cBhvr>
                                      <p:to>
                                        <p:strVal val="visible"/>
                                      </p:to>
                                    </p:set>
                                    <p:animEffect transition="in" filter="fade">
                                      <p:cBhvr>
                                        <p:cTn id="407" dur="500"/>
                                        <p:tgtEl>
                                          <p:spTgt spid="172"/>
                                        </p:tgtEl>
                                      </p:cBhvr>
                                    </p:animEffec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nodeType="clickEffect">
                                  <p:stCondLst>
                                    <p:cond delay="0"/>
                                  </p:stCondLst>
                                  <p:childTnLst>
                                    <p:set>
                                      <p:cBhvr>
                                        <p:cTn id="411" dur="1" fill="hold">
                                          <p:stCondLst>
                                            <p:cond delay="0"/>
                                          </p:stCondLst>
                                        </p:cTn>
                                        <p:tgtEl>
                                          <p:spTgt spid="160"/>
                                        </p:tgtEl>
                                        <p:attrNameLst>
                                          <p:attrName>style.visibility</p:attrName>
                                        </p:attrNameLst>
                                      </p:cBhvr>
                                      <p:to>
                                        <p:strVal val="visible"/>
                                      </p:to>
                                    </p:set>
                                    <p:animEffect transition="in" filter="fade">
                                      <p:cBhvr>
                                        <p:cTn id="412" dur="500"/>
                                        <p:tgtEl>
                                          <p:spTgt spid="160"/>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grpId="0" nodeType="clickEffect">
                                  <p:stCondLst>
                                    <p:cond delay="0"/>
                                  </p:stCondLst>
                                  <p:childTnLst>
                                    <p:set>
                                      <p:cBhvr>
                                        <p:cTn id="416" dur="1" fill="hold">
                                          <p:stCondLst>
                                            <p:cond delay="0"/>
                                          </p:stCondLst>
                                        </p:cTn>
                                        <p:tgtEl>
                                          <p:spTgt spid="174"/>
                                        </p:tgtEl>
                                        <p:attrNameLst>
                                          <p:attrName>style.visibility</p:attrName>
                                        </p:attrNameLst>
                                      </p:cBhvr>
                                      <p:to>
                                        <p:strVal val="visible"/>
                                      </p:to>
                                    </p:set>
                                    <p:animEffect transition="in" filter="fade">
                                      <p:cBhvr>
                                        <p:cTn id="417" dur="500"/>
                                        <p:tgtEl>
                                          <p:spTgt spid="174"/>
                                        </p:tgtEl>
                                      </p:cBhvr>
                                    </p:animEffect>
                                  </p:childTnLst>
                                </p:cTn>
                              </p:par>
                            </p:childTnLst>
                          </p:cTn>
                        </p:par>
                      </p:childTnLst>
                    </p:cTn>
                  </p:par>
                  <p:par>
                    <p:cTn id="418" fill="hold">
                      <p:stCondLst>
                        <p:cond delay="indefinite"/>
                      </p:stCondLst>
                      <p:childTnLst>
                        <p:par>
                          <p:cTn id="419" fill="hold">
                            <p:stCondLst>
                              <p:cond delay="0"/>
                            </p:stCondLst>
                            <p:childTnLst>
                              <p:par>
                                <p:cTn id="420" presetID="10" presetClass="entr" presetSubtype="0" fill="hold" nodeType="clickEffect">
                                  <p:stCondLst>
                                    <p:cond delay="0"/>
                                  </p:stCondLst>
                                  <p:childTnLst>
                                    <p:set>
                                      <p:cBhvr>
                                        <p:cTn id="421" dur="1" fill="hold">
                                          <p:stCondLst>
                                            <p:cond delay="0"/>
                                          </p:stCondLst>
                                        </p:cTn>
                                        <p:tgtEl>
                                          <p:spTgt spid="161"/>
                                        </p:tgtEl>
                                        <p:attrNameLst>
                                          <p:attrName>style.visibility</p:attrName>
                                        </p:attrNameLst>
                                      </p:cBhvr>
                                      <p:to>
                                        <p:strVal val="visible"/>
                                      </p:to>
                                    </p:set>
                                    <p:animEffect transition="in" filter="fade">
                                      <p:cBhvr>
                                        <p:cTn id="422" dur="500"/>
                                        <p:tgtEl>
                                          <p:spTgt spid="161"/>
                                        </p:tgtEl>
                                      </p:cBhvr>
                                    </p:animEffec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grpId="0" nodeType="clickEffect">
                                  <p:stCondLst>
                                    <p:cond delay="0"/>
                                  </p:stCondLst>
                                  <p:childTnLst>
                                    <p:set>
                                      <p:cBhvr>
                                        <p:cTn id="426" dur="1" fill="hold">
                                          <p:stCondLst>
                                            <p:cond delay="0"/>
                                          </p:stCondLst>
                                        </p:cTn>
                                        <p:tgtEl>
                                          <p:spTgt spid="176"/>
                                        </p:tgtEl>
                                        <p:attrNameLst>
                                          <p:attrName>style.visibility</p:attrName>
                                        </p:attrNameLst>
                                      </p:cBhvr>
                                      <p:to>
                                        <p:strVal val="visible"/>
                                      </p:to>
                                    </p:set>
                                    <p:animEffect transition="in" filter="fade">
                                      <p:cBhvr>
                                        <p:cTn id="427" dur="500"/>
                                        <p:tgtEl>
                                          <p:spTgt spid="176"/>
                                        </p:tgtEl>
                                      </p:cBhvr>
                                    </p:animEffec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grpId="0" nodeType="clickEffect">
                                  <p:stCondLst>
                                    <p:cond delay="0"/>
                                  </p:stCondLst>
                                  <p:childTnLst>
                                    <p:set>
                                      <p:cBhvr>
                                        <p:cTn id="431" dur="1" fill="hold">
                                          <p:stCondLst>
                                            <p:cond delay="0"/>
                                          </p:stCondLst>
                                        </p:cTn>
                                        <p:tgtEl>
                                          <p:spTgt spid="178"/>
                                        </p:tgtEl>
                                        <p:attrNameLst>
                                          <p:attrName>style.visibility</p:attrName>
                                        </p:attrNameLst>
                                      </p:cBhvr>
                                      <p:to>
                                        <p:strVal val="visible"/>
                                      </p:to>
                                    </p:set>
                                    <p:animEffect transition="in" filter="fade">
                                      <p:cBhvr>
                                        <p:cTn id="432" dur="500"/>
                                        <p:tgtEl>
                                          <p:spTgt spid="178"/>
                                        </p:tgtEl>
                                      </p:cBhvr>
                                    </p:animEffect>
                                  </p:childTnLst>
                                </p:cTn>
                              </p:par>
                            </p:childTnLst>
                          </p:cTn>
                        </p:par>
                      </p:childTnLst>
                    </p:cTn>
                  </p:par>
                  <p:par>
                    <p:cTn id="433" fill="hold">
                      <p:stCondLst>
                        <p:cond delay="indefinite"/>
                      </p:stCondLst>
                      <p:childTnLst>
                        <p:par>
                          <p:cTn id="434" fill="hold">
                            <p:stCondLst>
                              <p:cond delay="0"/>
                            </p:stCondLst>
                            <p:childTnLst>
                              <p:par>
                                <p:cTn id="435" presetID="10" presetClass="entr" presetSubtype="0" fill="hold" nodeType="clickEffect">
                                  <p:stCondLst>
                                    <p:cond delay="0"/>
                                  </p:stCondLst>
                                  <p:childTnLst>
                                    <p:set>
                                      <p:cBhvr>
                                        <p:cTn id="436" dur="1" fill="hold">
                                          <p:stCondLst>
                                            <p:cond delay="0"/>
                                          </p:stCondLst>
                                        </p:cTn>
                                        <p:tgtEl>
                                          <p:spTgt spid="162"/>
                                        </p:tgtEl>
                                        <p:attrNameLst>
                                          <p:attrName>style.visibility</p:attrName>
                                        </p:attrNameLst>
                                      </p:cBhvr>
                                      <p:to>
                                        <p:strVal val="visible"/>
                                      </p:to>
                                    </p:set>
                                    <p:animEffect transition="in" filter="fade">
                                      <p:cBhvr>
                                        <p:cTn id="437" dur="500"/>
                                        <p:tgtEl>
                                          <p:spTgt spid="162"/>
                                        </p:tgtEl>
                                      </p:cBhvr>
                                    </p:animEffec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grpId="0" nodeType="clickEffect">
                                  <p:stCondLst>
                                    <p:cond delay="0"/>
                                  </p:stCondLst>
                                  <p:childTnLst>
                                    <p:set>
                                      <p:cBhvr>
                                        <p:cTn id="441" dur="1" fill="hold">
                                          <p:stCondLst>
                                            <p:cond delay="0"/>
                                          </p:stCondLst>
                                        </p:cTn>
                                        <p:tgtEl>
                                          <p:spTgt spid="180"/>
                                        </p:tgtEl>
                                        <p:attrNameLst>
                                          <p:attrName>style.visibility</p:attrName>
                                        </p:attrNameLst>
                                      </p:cBhvr>
                                      <p:to>
                                        <p:strVal val="visible"/>
                                      </p:to>
                                    </p:set>
                                    <p:animEffect transition="in" filter="fade">
                                      <p:cBhvr>
                                        <p:cTn id="442" dur="500"/>
                                        <p:tgtEl>
                                          <p:spTgt spid="180"/>
                                        </p:tgtEl>
                                      </p:cBhvr>
                                    </p:animEffect>
                                  </p:childTnLst>
                                </p:cTn>
                              </p:par>
                            </p:childTnLst>
                          </p:cTn>
                        </p:par>
                      </p:childTnLst>
                    </p:cTn>
                  </p:par>
                  <p:par>
                    <p:cTn id="443" fill="hold">
                      <p:stCondLst>
                        <p:cond delay="indefinite"/>
                      </p:stCondLst>
                      <p:childTnLst>
                        <p:par>
                          <p:cTn id="444" fill="hold">
                            <p:stCondLst>
                              <p:cond delay="0"/>
                            </p:stCondLst>
                            <p:childTnLst>
                              <p:par>
                                <p:cTn id="445" presetID="10" presetClass="entr" presetSubtype="0" fill="hold" nodeType="clickEffect">
                                  <p:stCondLst>
                                    <p:cond delay="0"/>
                                  </p:stCondLst>
                                  <p:childTnLst>
                                    <p:set>
                                      <p:cBhvr>
                                        <p:cTn id="446" dur="1" fill="hold">
                                          <p:stCondLst>
                                            <p:cond delay="0"/>
                                          </p:stCondLst>
                                        </p:cTn>
                                        <p:tgtEl>
                                          <p:spTgt spid="163"/>
                                        </p:tgtEl>
                                        <p:attrNameLst>
                                          <p:attrName>style.visibility</p:attrName>
                                        </p:attrNameLst>
                                      </p:cBhvr>
                                      <p:to>
                                        <p:strVal val="visible"/>
                                      </p:to>
                                    </p:set>
                                    <p:animEffect transition="in" filter="fade">
                                      <p:cBhvr>
                                        <p:cTn id="447" dur="500"/>
                                        <p:tgtEl>
                                          <p:spTgt spid="163"/>
                                        </p:tgtEl>
                                      </p:cBhvr>
                                    </p:animEffect>
                                  </p:childTnLst>
                                </p:cTn>
                              </p:par>
                            </p:childTnLst>
                          </p:cTn>
                        </p:par>
                      </p:childTnLst>
                    </p:cTn>
                  </p:par>
                  <p:par>
                    <p:cTn id="448" fill="hold">
                      <p:stCondLst>
                        <p:cond delay="indefinite"/>
                      </p:stCondLst>
                      <p:childTnLst>
                        <p:par>
                          <p:cTn id="449" fill="hold">
                            <p:stCondLst>
                              <p:cond delay="0"/>
                            </p:stCondLst>
                            <p:childTnLst>
                              <p:par>
                                <p:cTn id="450" presetID="10" presetClass="entr" presetSubtype="0" fill="hold" grpId="0" nodeType="clickEffect">
                                  <p:stCondLst>
                                    <p:cond delay="0"/>
                                  </p:stCondLst>
                                  <p:childTnLst>
                                    <p:set>
                                      <p:cBhvr>
                                        <p:cTn id="451" dur="1" fill="hold">
                                          <p:stCondLst>
                                            <p:cond delay="0"/>
                                          </p:stCondLst>
                                        </p:cTn>
                                        <p:tgtEl>
                                          <p:spTgt spid="182"/>
                                        </p:tgtEl>
                                        <p:attrNameLst>
                                          <p:attrName>style.visibility</p:attrName>
                                        </p:attrNameLst>
                                      </p:cBhvr>
                                      <p:to>
                                        <p:strVal val="visible"/>
                                      </p:to>
                                    </p:set>
                                    <p:animEffect transition="in" filter="fade">
                                      <p:cBhvr>
                                        <p:cTn id="452" dur="500"/>
                                        <p:tgtEl>
                                          <p:spTgt spid="182"/>
                                        </p:tgtEl>
                                      </p:cBhvr>
                                    </p:animEffect>
                                  </p:childTnLst>
                                </p:cTn>
                              </p:par>
                            </p:childTnLst>
                          </p:cTn>
                        </p:par>
                      </p:childTnLst>
                    </p:cTn>
                  </p:par>
                  <p:par>
                    <p:cTn id="453" fill="hold">
                      <p:stCondLst>
                        <p:cond delay="indefinite"/>
                      </p:stCondLst>
                      <p:childTnLst>
                        <p:par>
                          <p:cTn id="454" fill="hold">
                            <p:stCondLst>
                              <p:cond delay="0"/>
                            </p:stCondLst>
                            <p:childTnLst>
                              <p:par>
                                <p:cTn id="455" presetID="10" presetClass="entr" presetSubtype="0" fill="hold" nodeType="clickEffect">
                                  <p:stCondLst>
                                    <p:cond delay="0"/>
                                  </p:stCondLst>
                                  <p:childTnLst>
                                    <p:set>
                                      <p:cBhvr>
                                        <p:cTn id="456" dur="1" fill="hold">
                                          <p:stCondLst>
                                            <p:cond delay="0"/>
                                          </p:stCondLst>
                                        </p:cTn>
                                        <p:tgtEl>
                                          <p:spTgt spid="164"/>
                                        </p:tgtEl>
                                        <p:attrNameLst>
                                          <p:attrName>style.visibility</p:attrName>
                                        </p:attrNameLst>
                                      </p:cBhvr>
                                      <p:to>
                                        <p:strVal val="visible"/>
                                      </p:to>
                                    </p:set>
                                    <p:animEffect transition="in" filter="fade">
                                      <p:cBhvr>
                                        <p:cTn id="457" dur="500"/>
                                        <p:tgtEl>
                                          <p:spTgt spid="164"/>
                                        </p:tgtEl>
                                      </p:cBhvr>
                                    </p:animEffect>
                                  </p:childTnLst>
                                </p:cTn>
                              </p:par>
                            </p:childTnLst>
                          </p:cTn>
                        </p:par>
                      </p:childTnLst>
                    </p:cTn>
                  </p:par>
                  <p:par>
                    <p:cTn id="458" fill="hold">
                      <p:stCondLst>
                        <p:cond delay="indefinite"/>
                      </p:stCondLst>
                      <p:childTnLst>
                        <p:par>
                          <p:cTn id="459" fill="hold">
                            <p:stCondLst>
                              <p:cond delay="0"/>
                            </p:stCondLst>
                            <p:childTnLst>
                              <p:par>
                                <p:cTn id="460" presetID="10" presetClass="entr" presetSubtype="0" fill="hold" grpId="0" nodeType="clickEffect">
                                  <p:stCondLst>
                                    <p:cond delay="0"/>
                                  </p:stCondLst>
                                  <p:childTnLst>
                                    <p:set>
                                      <p:cBhvr>
                                        <p:cTn id="461" dur="1" fill="hold">
                                          <p:stCondLst>
                                            <p:cond delay="0"/>
                                          </p:stCondLst>
                                        </p:cTn>
                                        <p:tgtEl>
                                          <p:spTgt spid="184"/>
                                        </p:tgtEl>
                                        <p:attrNameLst>
                                          <p:attrName>style.visibility</p:attrName>
                                        </p:attrNameLst>
                                      </p:cBhvr>
                                      <p:to>
                                        <p:strVal val="visible"/>
                                      </p:to>
                                    </p:set>
                                    <p:animEffect transition="in" filter="fade">
                                      <p:cBhvr>
                                        <p:cTn id="462" dur="500"/>
                                        <p:tgtEl>
                                          <p:spTgt spid="184"/>
                                        </p:tgtEl>
                                      </p:cBhvr>
                                    </p:animEffect>
                                  </p:childTnLst>
                                </p:cTn>
                              </p:par>
                            </p:childTnLst>
                          </p:cTn>
                        </p:par>
                      </p:childTnLst>
                    </p:cTn>
                  </p:par>
                  <p:par>
                    <p:cTn id="463" fill="hold">
                      <p:stCondLst>
                        <p:cond delay="indefinite"/>
                      </p:stCondLst>
                      <p:childTnLst>
                        <p:par>
                          <p:cTn id="464" fill="hold">
                            <p:stCondLst>
                              <p:cond delay="0"/>
                            </p:stCondLst>
                            <p:childTnLst>
                              <p:par>
                                <p:cTn id="465" presetID="10" presetClass="entr" presetSubtype="0" fill="hold" grpId="0" nodeType="clickEffect">
                                  <p:stCondLst>
                                    <p:cond delay="0"/>
                                  </p:stCondLst>
                                  <p:childTnLst>
                                    <p:set>
                                      <p:cBhvr>
                                        <p:cTn id="466" dur="1" fill="hold">
                                          <p:stCondLst>
                                            <p:cond delay="0"/>
                                          </p:stCondLst>
                                        </p:cTn>
                                        <p:tgtEl>
                                          <p:spTgt spid="186"/>
                                        </p:tgtEl>
                                        <p:attrNameLst>
                                          <p:attrName>style.visibility</p:attrName>
                                        </p:attrNameLst>
                                      </p:cBhvr>
                                      <p:to>
                                        <p:strVal val="visible"/>
                                      </p:to>
                                    </p:set>
                                    <p:animEffect transition="in" filter="fade">
                                      <p:cBhvr>
                                        <p:cTn id="467" dur="500"/>
                                        <p:tgtEl>
                                          <p:spTgt spid="186"/>
                                        </p:tgtEl>
                                      </p:cBhvr>
                                    </p:animEffect>
                                  </p:childTnLst>
                                </p:cTn>
                              </p:par>
                            </p:childTnLst>
                          </p:cTn>
                        </p:par>
                      </p:childTnLst>
                    </p:cTn>
                  </p:par>
                  <p:par>
                    <p:cTn id="468" fill="hold">
                      <p:stCondLst>
                        <p:cond delay="indefinite"/>
                      </p:stCondLst>
                      <p:childTnLst>
                        <p:par>
                          <p:cTn id="469" fill="hold">
                            <p:stCondLst>
                              <p:cond delay="0"/>
                            </p:stCondLst>
                            <p:childTnLst>
                              <p:par>
                                <p:cTn id="470" presetID="10" presetClass="entr" presetSubtype="0" fill="hold" nodeType="clickEffect">
                                  <p:stCondLst>
                                    <p:cond delay="0"/>
                                  </p:stCondLst>
                                  <p:childTnLst>
                                    <p:set>
                                      <p:cBhvr>
                                        <p:cTn id="471" dur="1" fill="hold">
                                          <p:stCondLst>
                                            <p:cond delay="0"/>
                                          </p:stCondLst>
                                        </p:cTn>
                                        <p:tgtEl>
                                          <p:spTgt spid="165"/>
                                        </p:tgtEl>
                                        <p:attrNameLst>
                                          <p:attrName>style.visibility</p:attrName>
                                        </p:attrNameLst>
                                      </p:cBhvr>
                                      <p:to>
                                        <p:strVal val="visible"/>
                                      </p:to>
                                    </p:set>
                                    <p:animEffect transition="in" filter="fade">
                                      <p:cBhvr>
                                        <p:cTn id="472" dur="500"/>
                                        <p:tgtEl>
                                          <p:spTgt spid="165"/>
                                        </p:tgtEl>
                                      </p:cBhvr>
                                    </p:animEffect>
                                  </p:childTnLst>
                                </p:cTn>
                              </p:par>
                            </p:childTnLst>
                          </p:cTn>
                        </p:par>
                      </p:childTnLst>
                    </p:cTn>
                  </p:par>
                  <p:par>
                    <p:cTn id="473" fill="hold">
                      <p:stCondLst>
                        <p:cond delay="indefinite"/>
                      </p:stCondLst>
                      <p:childTnLst>
                        <p:par>
                          <p:cTn id="474" fill="hold">
                            <p:stCondLst>
                              <p:cond delay="0"/>
                            </p:stCondLst>
                            <p:childTnLst>
                              <p:par>
                                <p:cTn id="475" presetID="10" presetClass="entr" presetSubtype="0" fill="hold" grpId="0" nodeType="clickEffect">
                                  <p:stCondLst>
                                    <p:cond delay="0"/>
                                  </p:stCondLst>
                                  <p:childTnLst>
                                    <p:set>
                                      <p:cBhvr>
                                        <p:cTn id="476" dur="1" fill="hold">
                                          <p:stCondLst>
                                            <p:cond delay="0"/>
                                          </p:stCondLst>
                                        </p:cTn>
                                        <p:tgtEl>
                                          <p:spTgt spid="197"/>
                                        </p:tgtEl>
                                        <p:attrNameLst>
                                          <p:attrName>style.visibility</p:attrName>
                                        </p:attrNameLst>
                                      </p:cBhvr>
                                      <p:to>
                                        <p:strVal val="visible"/>
                                      </p:to>
                                    </p:set>
                                    <p:animEffect transition="in" filter="fade">
                                      <p:cBhvr>
                                        <p:cTn id="477" dur="500"/>
                                        <p:tgtEl>
                                          <p:spTgt spid="197"/>
                                        </p:tgtEl>
                                      </p:cBhvr>
                                    </p:animEffect>
                                  </p:childTnLst>
                                </p:cTn>
                              </p:par>
                            </p:childTnLst>
                          </p:cTn>
                        </p:par>
                      </p:childTnLst>
                    </p:cTn>
                  </p:par>
                  <p:par>
                    <p:cTn id="478" fill="hold">
                      <p:stCondLst>
                        <p:cond delay="indefinite"/>
                      </p:stCondLst>
                      <p:childTnLst>
                        <p:par>
                          <p:cTn id="479" fill="hold">
                            <p:stCondLst>
                              <p:cond delay="0"/>
                            </p:stCondLst>
                            <p:childTnLst>
                              <p:par>
                                <p:cTn id="480" presetID="10" presetClass="entr" presetSubtype="0" fill="hold" nodeType="clickEffect">
                                  <p:stCondLst>
                                    <p:cond delay="0"/>
                                  </p:stCondLst>
                                  <p:childTnLst>
                                    <p:set>
                                      <p:cBhvr>
                                        <p:cTn id="481" dur="1" fill="hold">
                                          <p:stCondLst>
                                            <p:cond delay="0"/>
                                          </p:stCondLst>
                                        </p:cTn>
                                        <p:tgtEl>
                                          <p:spTgt spid="187"/>
                                        </p:tgtEl>
                                        <p:attrNameLst>
                                          <p:attrName>style.visibility</p:attrName>
                                        </p:attrNameLst>
                                      </p:cBhvr>
                                      <p:to>
                                        <p:strVal val="visible"/>
                                      </p:to>
                                    </p:set>
                                    <p:animEffect transition="in" filter="fade">
                                      <p:cBhvr>
                                        <p:cTn id="482" dur="500"/>
                                        <p:tgtEl>
                                          <p:spTgt spid="187"/>
                                        </p:tgtEl>
                                      </p:cBhvr>
                                    </p:animEffect>
                                  </p:childTnLst>
                                </p:cTn>
                              </p:par>
                            </p:childTnLst>
                          </p:cTn>
                        </p:par>
                      </p:childTnLst>
                    </p:cTn>
                  </p:par>
                  <p:par>
                    <p:cTn id="483" fill="hold">
                      <p:stCondLst>
                        <p:cond delay="indefinite"/>
                      </p:stCondLst>
                      <p:childTnLst>
                        <p:par>
                          <p:cTn id="484" fill="hold">
                            <p:stCondLst>
                              <p:cond delay="0"/>
                            </p:stCondLst>
                            <p:childTnLst>
                              <p:par>
                                <p:cTn id="485" presetID="10" presetClass="entr" presetSubtype="0" fill="hold" grpId="0" nodeType="clickEffect">
                                  <p:stCondLst>
                                    <p:cond delay="0"/>
                                  </p:stCondLst>
                                  <p:childTnLst>
                                    <p:set>
                                      <p:cBhvr>
                                        <p:cTn id="486" dur="1" fill="hold">
                                          <p:stCondLst>
                                            <p:cond delay="0"/>
                                          </p:stCondLst>
                                        </p:cTn>
                                        <p:tgtEl>
                                          <p:spTgt spid="199"/>
                                        </p:tgtEl>
                                        <p:attrNameLst>
                                          <p:attrName>style.visibility</p:attrName>
                                        </p:attrNameLst>
                                      </p:cBhvr>
                                      <p:to>
                                        <p:strVal val="visible"/>
                                      </p:to>
                                    </p:set>
                                    <p:animEffect transition="in" filter="fade">
                                      <p:cBhvr>
                                        <p:cTn id="487" dur="500"/>
                                        <p:tgtEl>
                                          <p:spTgt spid="199"/>
                                        </p:tgtEl>
                                      </p:cBhvr>
                                    </p:animEffect>
                                  </p:childTnLst>
                                </p:cTn>
                              </p:par>
                            </p:childTnLst>
                          </p:cTn>
                        </p:par>
                      </p:childTnLst>
                    </p:cTn>
                  </p:par>
                  <p:par>
                    <p:cTn id="488" fill="hold">
                      <p:stCondLst>
                        <p:cond delay="indefinite"/>
                      </p:stCondLst>
                      <p:childTnLst>
                        <p:par>
                          <p:cTn id="489" fill="hold">
                            <p:stCondLst>
                              <p:cond delay="0"/>
                            </p:stCondLst>
                            <p:childTnLst>
                              <p:par>
                                <p:cTn id="490" presetID="10" presetClass="entr" presetSubtype="0" fill="hold" nodeType="clickEffect">
                                  <p:stCondLst>
                                    <p:cond delay="0"/>
                                  </p:stCondLst>
                                  <p:childTnLst>
                                    <p:set>
                                      <p:cBhvr>
                                        <p:cTn id="491" dur="1" fill="hold">
                                          <p:stCondLst>
                                            <p:cond delay="0"/>
                                          </p:stCondLst>
                                        </p:cTn>
                                        <p:tgtEl>
                                          <p:spTgt spid="188"/>
                                        </p:tgtEl>
                                        <p:attrNameLst>
                                          <p:attrName>style.visibility</p:attrName>
                                        </p:attrNameLst>
                                      </p:cBhvr>
                                      <p:to>
                                        <p:strVal val="visible"/>
                                      </p:to>
                                    </p:set>
                                    <p:animEffect transition="in" filter="fade">
                                      <p:cBhvr>
                                        <p:cTn id="492" dur="500"/>
                                        <p:tgtEl>
                                          <p:spTgt spid="188"/>
                                        </p:tgtEl>
                                      </p:cBhvr>
                                    </p:animEffect>
                                  </p:childTnLst>
                                </p:cTn>
                              </p:par>
                            </p:childTnLst>
                          </p:cTn>
                        </p:par>
                      </p:childTnLst>
                    </p:cTn>
                  </p:par>
                  <p:par>
                    <p:cTn id="493" fill="hold">
                      <p:stCondLst>
                        <p:cond delay="indefinite"/>
                      </p:stCondLst>
                      <p:childTnLst>
                        <p:par>
                          <p:cTn id="494" fill="hold">
                            <p:stCondLst>
                              <p:cond delay="0"/>
                            </p:stCondLst>
                            <p:childTnLst>
                              <p:par>
                                <p:cTn id="495" presetID="10" presetClass="entr" presetSubtype="0" fill="hold" grpId="0" nodeType="clickEffect">
                                  <p:stCondLst>
                                    <p:cond delay="0"/>
                                  </p:stCondLst>
                                  <p:childTnLst>
                                    <p:set>
                                      <p:cBhvr>
                                        <p:cTn id="496" dur="1" fill="hold">
                                          <p:stCondLst>
                                            <p:cond delay="0"/>
                                          </p:stCondLst>
                                        </p:cTn>
                                        <p:tgtEl>
                                          <p:spTgt spid="201"/>
                                        </p:tgtEl>
                                        <p:attrNameLst>
                                          <p:attrName>style.visibility</p:attrName>
                                        </p:attrNameLst>
                                      </p:cBhvr>
                                      <p:to>
                                        <p:strVal val="visible"/>
                                      </p:to>
                                    </p:set>
                                    <p:animEffect transition="in" filter="fade">
                                      <p:cBhvr>
                                        <p:cTn id="497" dur="500"/>
                                        <p:tgtEl>
                                          <p:spTgt spid="201"/>
                                        </p:tgtEl>
                                      </p:cBhvr>
                                    </p:animEffect>
                                  </p:childTnLst>
                                </p:cTn>
                              </p:par>
                            </p:childTnLst>
                          </p:cTn>
                        </p:par>
                      </p:childTnLst>
                    </p:cTn>
                  </p:par>
                  <p:par>
                    <p:cTn id="498" fill="hold">
                      <p:stCondLst>
                        <p:cond delay="indefinite"/>
                      </p:stCondLst>
                      <p:childTnLst>
                        <p:par>
                          <p:cTn id="499" fill="hold">
                            <p:stCondLst>
                              <p:cond delay="0"/>
                            </p:stCondLst>
                            <p:childTnLst>
                              <p:par>
                                <p:cTn id="500" presetID="10" presetClass="entr" presetSubtype="0" fill="hold" nodeType="clickEffect">
                                  <p:stCondLst>
                                    <p:cond delay="0"/>
                                  </p:stCondLst>
                                  <p:childTnLst>
                                    <p:set>
                                      <p:cBhvr>
                                        <p:cTn id="501" dur="1" fill="hold">
                                          <p:stCondLst>
                                            <p:cond delay="0"/>
                                          </p:stCondLst>
                                        </p:cTn>
                                        <p:tgtEl>
                                          <p:spTgt spid="190"/>
                                        </p:tgtEl>
                                        <p:attrNameLst>
                                          <p:attrName>style.visibility</p:attrName>
                                        </p:attrNameLst>
                                      </p:cBhvr>
                                      <p:to>
                                        <p:strVal val="visible"/>
                                      </p:to>
                                    </p:set>
                                    <p:animEffect transition="in" filter="fade">
                                      <p:cBhvr>
                                        <p:cTn id="502" dur="500"/>
                                        <p:tgtEl>
                                          <p:spTgt spid="190"/>
                                        </p:tgtEl>
                                      </p:cBhvr>
                                    </p:animEffect>
                                  </p:childTnLst>
                                </p:cTn>
                              </p:par>
                            </p:childTnLst>
                          </p:cTn>
                        </p:par>
                      </p:childTnLst>
                    </p:cTn>
                  </p:par>
                  <p:par>
                    <p:cTn id="503" fill="hold">
                      <p:stCondLst>
                        <p:cond delay="indefinite"/>
                      </p:stCondLst>
                      <p:childTnLst>
                        <p:par>
                          <p:cTn id="504" fill="hold">
                            <p:stCondLst>
                              <p:cond delay="0"/>
                            </p:stCondLst>
                            <p:childTnLst>
                              <p:par>
                                <p:cTn id="505" presetID="10" presetClass="entr" presetSubtype="0" fill="hold" grpId="0" nodeType="clickEffect">
                                  <p:stCondLst>
                                    <p:cond delay="0"/>
                                  </p:stCondLst>
                                  <p:childTnLst>
                                    <p:set>
                                      <p:cBhvr>
                                        <p:cTn id="506" dur="1" fill="hold">
                                          <p:stCondLst>
                                            <p:cond delay="0"/>
                                          </p:stCondLst>
                                        </p:cTn>
                                        <p:tgtEl>
                                          <p:spTgt spid="203"/>
                                        </p:tgtEl>
                                        <p:attrNameLst>
                                          <p:attrName>style.visibility</p:attrName>
                                        </p:attrNameLst>
                                      </p:cBhvr>
                                      <p:to>
                                        <p:strVal val="visible"/>
                                      </p:to>
                                    </p:set>
                                    <p:animEffect transition="in" filter="fade">
                                      <p:cBhvr>
                                        <p:cTn id="507" dur="500"/>
                                        <p:tgtEl>
                                          <p:spTgt spid="203"/>
                                        </p:tgtEl>
                                      </p:cBhvr>
                                    </p:animEffect>
                                  </p:childTnLst>
                                </p:cTn>
                              </p:par>
                            </p:childTnLst>
                          </p:cTn>
                        </p:par>
                      </p:childTnLst>
                    </p:cTn>
                  </p:par>
                  <p:par>
                    <p:cTn id="508" fill="hold">
                      <p:stCondLst>
                        <p:cond delay="indefinite"/>
                      </p:stCondLst>
                      <p:childTnLst>
                        <p:par>
                          <p:cTn id="509" fill="hold">
                            <p:stCondLst>
                              <p:cond delay="0"/>
                            </p:stCondLst>
                            <p:childTnLst>
                              <p:par>
                                <p:cTn id="510" presetID="10" presetClass="entr" presetSubtype="0" fill="hold" nodeType="clickEffect">
                                  <p:stCondLst>
                                    <p:cond delay="0"/>
                                  </p:stCondLst>
                                  <p:childTnLst>
                                    <p:set>
                                      <p:cBhvr>
                                        <p:cTn id="511" dur="1" fill="hold">
                                          <p:stCondLst>
                                            <p:cond delay="0"/>
                                          </p:stCondLst>
                                        </p:cTn>
                                        <p:tgtEl>
                                          <p:spTgt spid="191"/>
                                        </p:tgtEl>
                                        <p:attrNameLst>
                                          <p:attrName>style.visibility</p:attrName>
                                        </p:attrNameLst>
                                      </p:cBhvr>
                                      <p:to>
                                        <p:strVal val="visible"/>
                                      </p:to>
                                    </p:set>
                                    <p:animEffect transition="in" filter="fade">
                                      <p:cBhvr>
                                        <p:cTn id="512" dur="500"/>
                                        <p:tgtEl>
                                          <p:spTgt spid="191"/>
                                        </p:tgtEl>
                                      </p:cBhvr>
                                    </p:animEffect>
                                  </p:childTnLst>
                                </p:cTn>
                              </p:par>
                            </p:childTnLst>
                          </p:cTn>
                        </p:par>
                      </p:childTnLst>
                    </p:cTn>
                  </p:par>
                  <p:par>
                    <p:cTn id="513" fill="hold">
                      <p:stCondLst>
                        <p:cond delay="indefinite"/>
                      </p:stCondLst>
                      <p:childTnLst>
                        <p:par>
                          <p:cTn id="514" fill="hold">
                            <p:stCondLst>
                              <p:cond delay="0"/>
                            </p:stCondLst>
                            <p:childTnLst>
                              <p:par>
                                <p:cTn id="515" presetID="10" presetClass="entr" presetSubtype="0" fill="hold" grpId="0" nodeType="clickEffect">
                                  <p:stCondLst>
                                    <p:cond delay="0"/>
                                  </p:stCondLst>
                                  <p:childTnLst>
                                    <p:set>
                                      <p:cBhvr>
                                        <p:cTn id="516" dur="1" fill="hold">
                                          <p:stCondLst>
                                            <p:cond delay="0"/>
                                          </p:stCondLst>
                                        </p:cTn>
                                        <p:tgtEl>
                                          <p:spTgt spid="205"/>
                                        </p:tgtEl>
                                        <p:attrNameLst>
                                          <p:attrName>style.visibility</p:attrName>
                                        </p:attrNameLst>
                                      </p:cBhvr>
                                      <p:to>
                                        <p:strVal val="visible"/>
                                      </p:to>
                                    </p:set>
                                    <p:animEffect transition="in" filter="fade">
                                      <p:cBhvr>
                                        <p:cTn id="517" dur="500"/>
                                        <p:tgtEl>
                                          <p:spTgt spid="205"/>
                                        </p:tgtEl>
                                      </p:cBhvr>
                                    </p:animEffect>
                                  </p:childTnLst>
                                </p:cTn>
                              </p:par>
                            </p:childTnLst>
                          </p:cTn>
                        </p:par>
                      </p:childTnLst>
                    </p:cTn>
                  </p:par>
                  <p:par>
                    <p:cTn id="518" fill="hold">
                      <p:stCondLst>
                        <p:cond delay="indefinite"/>
                      </p:stCondLst>
                      <p:childTnLst>
                        <p:par>
                          <p:cTn id="519" fill="hold">
                            <p:stCondLst>
                              <p:cond delay="0"/>
                            </p:stCondLst>
                            <p:childTnLst>
                              <p:par>
                                <p:cTn id="520" presetID="10" presetClass="entr" presetSubtype="0" fill="hold" nodeType="clickEffect">
                                  <p:stCondLst>
                                    <p:cond delay="0"/>
                                  </p:stCondLst>
                                  <p:childTnLst>
                                    <p:set>
                                      <p:cBhvr>
                                        <p:cTn id="521" dur="1" fill="hold">
                                          <p:stCondLst>
                                            <p:cond delay="0"/>
                                          </p:stCondLst>
                                        </p:cTn>
                                        <p:tgtEl>
                                          <p:spTgt spid="192"/>
                                        </p:tgtEl>
                                        <p:attrNameLst>
                                          <p:attrName>style.visibility</p:attrName>
                                        </p:attrNameLst>
                                      </p:cBhvr>
                                      <p:to>
                                        <p:strVal val="visible"/>
                                      </p:to>
                                    </p:set>
                                    <p:animEffect transition="in" filter="fade">
                                      <p:cBhvr>
                                        <p:cTn id="522" dur="500"/>
                                        <p:tgtEl>
                                          <p:spTgt spid="192"/>
                                        </p:tgtEl>
                                      </p:cBhvr>
                                    </p:animEffect>
                                  </p:childTnLst>
                                </p:cTn>
                              </p:par>
                            </p:childTnLst>
                          </p:cTn>
                        </p:par>
                      </p:childTnLst>
                    </p:cTn>
                  </p:par>
                  <p:par>
                    <p:cTn id="523" fill="hold">
                      <p:stCondLst>
                        <p:cond delay="indefinite"/>
                      </p:stCondLst>
                      <p:childTnLst>
                        <p:par>
                          <p:cTn id="524" fill="hold">
                            <p:stCondLst>
                              <p:cond delay="0"/>
                            </p:stCondLst>
                            <p:childTnLst>
                              <p:par>
                                <p:cTn id="525" presetID="10" presetClass="entr" presetSubtype="0" fill="hold" grpId="0" nodeType="clickEffect">
                                  <p:stCondLst>
                                    <p:cond delay="0"/>
                                  </p:stCondLst>
                                  <p:childTnLst>
                                    <p:set>
                                      <p:cBhvr>
                                        <p:cTn id="526" dur="1" fill="hold">
                                          <p:stCondLst>
                                            <p:cond delay="0"/>
                                          </p:stCondLst>
                                        </p:cTn>
                                        <p:tgtEl>
                                          <p:spTgt spid="207"/>
                                        </p:tgtEl>
                                        <p:attrNameLst>
                                          <p:attrName>style.visibility</p:attrName>
                                        </p:attrNameLst>
                                      </p:cBhvr>
                                      <p:to>
                                        <p:strVal val="visible"/>
                                      </p:to>
                                    </p:set>
                                    <p:animEffect transition="in" filter="fade">
                                      <p:cBhvr>
                                        <p:cTn id="527" dur="500"/>
                                        <p:tgtEl>
                                          <p:spTgt spid="207"/>
                                        </p:tgtEl>
                                      </p:cBhvr>
                                    </p:animEffect>
                                  </p:childTnLst>
                                </p:cTn>
                              </p:par>
                            </p:childTnLst>
                          </p:cTn>
                        </p:par>
                      </p:childTnLst>
                    </p:cTn>
                  </p:par>
                  <p:par>
                    <p:cTn id="528" fill="hold">
                      <p:stCondLst>
                        <p:cond delay="indefinite"/>
                      </p:stCondLst>
                      <p:childTnLst>
                        <p:par>
                          <p:cTn id="529" fill="hold">
                            <p:stCondLst>
                              <p:cond delay="0"/>
                            </p:stCondLst>
                            <p:childTnLst>
                              <p:par>
                                <p:cTn id="530" presetID="10" presetClass="entr" presetSubtype="0" fill="hold" grpId="0" nodeType="clickEffect">
                                  <p:stCondLst>
                                    <p:cond delay="0"/>
                                  </p:stCondLst>
                                  <p:childTnLst>
                                    <p:set>
                                      <p:cBhvr>
                                        <p:cTn id="531" dur="1" fill="hold">
                                          <p:stCondLst>
                                            <p:cond delay="0"/>
                                          </p:stCondLst>
                                        </p:cTn>
                                        <p:tgtEl>
                                          <p:spTgt spid="209"/>
                                        </p:tgtEl>
                                        <p:attrNameLst>
                                          <p:attrName>style.visibility</p:attrName>
                                        </p:attrNameLst>
                                      </p:cBhvr>
                                      <p:to>
                                        <p:strVal val="visible"/>
                                      </p:to>
                                    </p:set>
                                    <p:animEffect transition="in" filter="fade">
                                      <p:cBhvr>
                                        <p:cTn id="532" dur="500"/>
                                        <p:tgtEl>
                                          <p:spTgt spid="209"/>
                                        </p:tgtEl>
                                      </p:cBhvr>
                                    </p:animEffect>
                                  </p:childTnLst>
                                </p:cTn>
                              </p:par>
                            </p:childTnLst>
                          </p:cTn>
                        </p:par>
                      </p:childTnLst>
                    </p:cTn>
                  </p:par>
                  <p:par>
                    <p:cTn id="533" fill="hold">
                      <p:stCondLst>
                        <p:cond delay="indefinite"/>
                      </p:stCondLst>
                      <p:childTnLst>
                        <p:par>
                          <p:cTn id="534" fill="hold">
                            <p:stCondLst>
                              <p:cond delay="0"/>
                            </p:stCondLst>
                            <p:childTnLst>
                              <p:par>
                                <p:cTn id="535" presetID="10" presetClass="entr" presetSubtype="0" fill="hold" nodeType="clickEffect">
                                  <p:stCondLst>
                                    <p:cond delay="0"/>
                                  </p:stCondLst>
                                  <p:childTnLst>
                                    <p:set>
                                      <p:cBhvr>
                                        <p:cTn id="536" dur="1" fill="hold">
                                          <p:stCondLst>
                                            <p:cond delay="0"/>
                                          </p:stCondLst>
                                        </p:cTn>
                                        <p:tgtEl>
                                          <p:spTgt spid="193"/>
                                        </p:tgtEl>
                                        <p:attrNameLst>
                                          <p:attrName>style.visibility</p:attrName>
                                        </p:attrNameLst>
                                      </p:cBhvr>
                                      <p:to>
                                        <p:strVal val="visible"/>
                                      </p:to>
                                    </p:set>
                                    <p:animEffect transition="in" filter="fade">
                                      <p:cBhvr>
                                        <p:cTn id="537" dur="500"/>
                                        <p:tgtEl>
                                          <p:spTgt spid="193"/>
                                        </p:tgtEl>
                                      </p:cBhvr>
                                    </p:animEffect>
                                  </p:childTnLst>
                                </p:cTn>
                              </p:par>
                            </p:childTnLst>
                          </p:cTn>
                        </p:par>
                      </p:childTnLst>
                    </p:cTn>
                  </p:par>
                  <p:par>
                    <p:cTn id="538" fill="hold">
                      <p:stCondLst>
                        <p:cond delay="indefinite"/>
                      </p:stCondLst>
                      <p:childTnLst>
                        <p:par>
                          <p:cTn id="539" fill="hold">
                            <p:stCondLst>
                              <p:cond delay="0"/>
                            </p:stCondLst>
                            <p:childTnLst>
                              <p:par>
                                <p:cTn id="540" presetID="10" presetClass="entr" presetSubtype="0" fill="hold" grpId="0" nodeType="clickEffect">
                                  <p:stCondLst>
                                    <p:cond delay="0"/>
                                  </p:stCondLst>
                                  <p:childTnLst>
                                    <p:set>
                                      <p:cBhvr>
                                        <p:cTn id="541" dur="1" fill="hold">
                                          <p:stCondLst>
                                            <p:cond delay="0"/>
                                          </p:stCondLst>
                                        </p:cTn>
                                        <p:tgtEl>
                                          <p:spTgt spid="211"/>
                                        </p:tgtEl>
                                        <p:attrNameLst>
                                          <p:attrName>style.visibility</p:attrName>
                                        </p:attrNameLst>
                                      </p:cBhvr>
                                      <p:to>
                                        <p:strVal val="visible"/>
                                      </p:to>
                                    </p:set>
                                    <p:animEffect transition="in" filter="fade">
                                      <p:cBhvr>
                                        <p:cTn id="542" dur="500"/>
                                        <p:tgtEl>
                                          <p:spTgt spid="211"/>
                                        </p:tgtEl>
                                      </p:cBhvr>
                                    </p:animEffect>
                                  </p:childTnLst>
                                </p:cTn>
                              </p:par>
                            </p:childTnLst>
                          </p:cTn>
                        </p:par>
                      </p:childTnLst>
                    </p:cTn>
                  </p:par>
                  <p:par>
                    <p:cTn id="543" fill="hold">
                      <p:stCondLst>
                        <p:cond delay="indefinite"/>
                      </p:stCondLst>
                      <p:childTnLst>
                        <p:par>
                          <p:cTn id="544" fill="hold">
                            <p:stCondLst>
                              <p:cond delay="0"/>
                            </p:stCondLst>
                            <p:childTnLst>
                              <p:par>
                                <p:cTn id="545" presetID="10" presetClass="entr" presetSubtype="0" fill="hold" nodeType="clickEffect">
                                  <p:stCondLst>
                                    <p:cond delay="0"/>
                                  </p:stCondLst>
                                  <p:childTnLst>
                                    <p:set>
                                      <p:cBhvr>
                                        <p:cTn id="546" dur="1" fill="hold">
                                          <p:stCondLst>
                                            <p:cond delay="0"/>
                                          </p:stCondLst>
                                        </p:cTn>
                                        <p:tgtEl>
                                          <p:spTgt spid="194"/>
                                        </p:tgtEl>
                                        <p:attrNameLst>
                                          <p:attrName>style.visibility</p:attrName>
                                        </p:attrNameLst>
                                      </p:cBhvr>
                                      <p:to>
                                        <p:strVal val="visible"/>
                                      </p:to>
                                    </p:set>
                                    <p:animEffect transition="in" filter="fade">
                                      <p:cBhvr>
                                        <p:cTn id="547" dur="500"/>
                                        <p:tgtEl>
                                          <p:spTgt spid="194"/>
                                        </p:tgtEl>
                                      </p:cBhvr>
                                    </p:animEffect>
                                  </p:childTnLst>
                                </p:cTn>
                              </p:par>
                            </p:childTnLst>
                          </p:cTn>
                        </p:par>
                      </p:childTnLst>
                    </p:cTn>
                  </p:par>
                  <p:par>
                    <p:cTn id="548" fill="hold">
                      <p:stCondLst>
                        <p:cond delay="indefinite"/>
                      </p:stCondLst>
                      <p:childTnLst>
                        <p:par>
                          <p:cTn id="549" fill="hold">
                            <p:stCondLst>
                              <p:cond delay="0"/>
                            </p:stCondLst>
                            <p:childTnLst>
                              <p:par>
                                <p:cTn id="550" presetID="10" presetClass="entr" presetSubtype="0" fill="hold" grpId="0" nodeType="clickEffect">
                                  <p:stCondLst>
                                    <p:cond delay="0"/>
                                  </p:stCondLst>
                                  <p:childTnLst>
                                    <p:set>
                                      <p:cBhvr>
                                        <p:cTn id="551" dur="1" fill="hold">
                                          <p:stCondLst>
                                            <p:cond delay="0"/>
                                          </p:stCondLst>
                                        </p:cTn>
                                        <p:tgtEl>
                                          <p:spTgt spid="213"/>
                                        </p:tgtEl>
                                        <p:attrNameLst>
                                          <p:attrName>style.visibility</p:attrName>
                                        </p:attrNameLst>
                                      </p:cBhvr>
                                      <p:to>
                                        <p:strVal val="visible"/>
                                      </p:to>
                                    </p:set>
                                    <p:animEffect transition="in" filter="fade">
                                      <p:cBhvr>
                                        <p:cTn id="552" dur="500"/>
                                        <p:tgtEl>
                                          <p:spTgt spid="213"/>
                                        </p:tgtEl>
                                      </p:cBhvr>
                                    </p:animEffect>
                                  </p:childTnLst>
                                </p:cTn>
                              </p:par>
                            </p:childTnLst>
                          </p:cTn>
                        </p:par>
                      </p:childTnLst>
                    </p:cTn>
                  </p:par>
                  <p:par>
                    <p:cTn id="553" fill="hold">
                      <p:stCondLst>
                        <p:cond delay="indefinite"/>
                      </p:stCondLst>
                      <p:childTnLst>
                        <p:par>
                          <p:cTn id="554" fill="hold">
                            <p:stCondLst>
                              <p:cond delay="0"/>
                            </p:stCondLst>
                            <p:childTnLst>
                              <p:par>
                                <p:cTn id="555" presetID="10" presetClass="entr" presetSubtype="0" fill="hold" nodeType="clickEffect">
                                  <p:stCondLst>
                                    <p:cond delay="0"/>
                                  </p:stCondLst>
                                  <p:childTnLst>
                                    <p:set>
                                      <p:cBhvr>
                                        <p:cTn id="556" dur="1" fill="hold">
                                          <p:stCondLst>
                                            <p:cond delay="0"/>
                                          </p:stCondLst>
                                        </p:cTn>
                                        <p:tgtEl>
                                          <p:spTgt spid="195"/>
                                        </p:tgtEl>
                                        <p:attrNameLst>
                                          <p:attrName>style.visibility</p:attrName>
                                        </p:attrNameLst>
                                      </p:cBhvr>
                                      <p:to>
                                        <p:strVal val="visible"/>
                                      </p:to>
                                    </p:set>
                                    <p:animEffect transition="in" filter="fade">
                                      <p:cBhvr>
                                        <p:cTn id="55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7" grpId="0" animBg="1"/>
      <p:bldP spid="49" grpId="0" animBg="1"/>
      <p:bldP spid="53" grpId="0" animBg="1"/>
      <p:bldP spid="54" grpId="0" animBg="1"/>
      <p:bldP spid="57" grpId="0" animBg="1"/>
      <p:bldP spid="61" grpId="0" animBg="1"/>
      <p:bldP spid="63" grpId="0" animBg="1"/>
      <p:bldP spid="66" grpId="0" animBg="1"/>
      <p:bldP spid="68" grpId="0" animBg="1"/>
      <p:bldP spid="79" grpId="0" animBg="1"/>
      <p:bldP spid="81" grpId="0" animBg="1"/>
      <p:bldP spid="83" grpId="0" animBg="1"/>
      <p:bldP spid="90" grpId="0" animBg="1"/>
      <p:bldP spid="92" grpId="0" animBg="1"/>
      <p:bldP spid="94" grpId="0" animBg="1"/>
      <p:bldP spid="96" grpId="0" animBg="1"/>
      <p:bldP spid="105" grpId="0" animBg="1"/>
      <p:bldP spid="107" grpId="0" animBg="1"/>
      <p:bldP spid="109" grpId="0" animBg="1"/>
      <p:bldP spid="111" grpId="0" animBg="1"/>
      <p:bldP spid="113" grpId="0" animBg="1"/>
      <p:bldP spid="115" grpId="0" animBg="1"/>
      <p:bldP spid="117" grpId="0" animBg="1"/>
      <p:bldP spid="119" grpId="0" animBg="1"/>
      <p:bldP spid="121" grpId="0" animBg="1"/>
      <p:bldP spid="126" grpId="0" animBg="1"/>
      <p:bldP spid="127" grpId="0" animBg="1"/>
      <p:bldP spid="129" grpId="0" animBg="1"/>
      <p:bldP spid="131" grpId="0" animBg="1"/>
      <p:bldP spid="133" grpId="0" animBg="1"/>
      <p:bldP spid="139" grpId="0" animBg="1"/>
      <p:bldP spid="141" grpId="0" animBg="1"/>
      <p:bldP spid="143" grpId="0" animBg="1"/>
      <p:bldP spid="149" grpId="0" animBg="1"/>
      <p:bldP spid="151" grpId="0" animBg="1"/>
      <p:bldP spid="153" grpId="0" animBg="1"/>
      <p:bldP spid="155" grpId="0" animBg="1"/>
      <p:bldP spid="166" grpId="0" animBg="1"/>
      <p:bldP spid="168" grpId="0" animBg="1"/>
      <p:bldP spid="170" grpId="0" animBg="1"/>
      <p:bldP spid="172" grpId="0" animBg="1"/>
      <p:bldP spid="174" grpId="0" animBg="1"/>
      <p:bldP spid="176" grpId="0" animBg="1"/>
      <p:bldP spid="178" grpId="0" animBg="1"/>
      <p:bldP spid="180" grpId="0" animBg="1"/>
      <p:bldP spid="182" grpId="0" animBg="1"/>
      <p:bldP spid="184" grpId="0" animBg="1"/>
      <p:bldP spid="186" grpId="0" animBg="1"/>
      <p:bldP spid="197" grpId="0" animBg="1"/>
      <p:bldP spid="199" grpId="0" animBg="1"/>
      <p:bldP spid="201" grpId="0" animBg="1"/>
      <p:bldP spid="203" grpId="0" animBg="1"/>
      <p:bldP spid="205" grpId="0" animBg="1"/>
      <p:bldP spid="207" grpId="0" animBg="1"/>
      <p:bldP spid="209" grpId="0" animBg="1"/>
      <p:bldP spid="211" grpId="0" animBg="1"/>
      <p:bldP spid="2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KOCH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dirty="0"/>
              <a:t>The Koch curve can be drawn by dividing line into 4 equal segments with scaling factor 1/3 and middle two segments are so adjusted that they form adjacent sides of an equilateral triangle.</a:t>
            </a:r>
          </a:p>
          <a:p>
            <a:pPr algn="just">
              <a:lnSpc>
                <a:spcPct val="150000"/>
              </a:lnSpc>
            </a:pPr>
            <a:r>
              <a:rPr lang="en-US" sz="2400" dirty="0"/>
              <a:t>To apply the second approximation to the Koch curve we have to repeat the above process for each of the four segments.</a:t>
            </a:r>
          </a:p>
        </p:txBody>
      </p:sp>
      <p:pic>
        <p:nvPicPr>
          <p:cNvPr id="1026" name="Picture 2" descr="enter image description here">
            <a:extLst>
              <a:ext uri="{FF2B5EF4-FFF2-40B4-BE49-F238E27FC236}">
                <a16:creationId xmlns:a16="http://schemas.microsoft.com/office/drawing/2014/main" id="{897B7D43-C3AD-4EFF-9782-EE61B5DCD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5995" y="4556529"/>
            <a:ext cx="2817805" cy="244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6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1F1DA3DF-14DA-4A94-B00D-6DB3E1594744}" type="slidenum">
              <a:rPr lang="en-US" altLang="zh-TW" sz="1400"/>
              <a:pPr eaLnBrk="1" hangingPunct="1"/>
              <a:t>8</a:t>
            </a:fld>
            <a:endParaRPr lang="en-US" altLang="zh-TW" sz="1400"/>
          </a:p>
        </p:txBody>
      </p:sp>
      <p:sp>
        <p:nvSpPr>
          <p:cNvPr id="61442" name="Rectangle 2"/>
          <p:cNvSpPr>
            <a:spLocks noGrp="1" noChangeArrowheads="1"/>
          </p:cNvSpPr>
          <p:nvPr>
            <p:ph type="title"/>
          </p:nvPr>
        </p:nvSpPr>
        <p:spPr>
          <a:xfrm>
            <a:off x="1524001" y="152400"/>
            <a:ext cx="4786313" cy="609600"/>
          </a:xfrm>
        </p:spPr>
        <p:txBody>
          <a:bodyPr>
            <a:normAutofit fontScale="90000"/>
          </a:bodyPr>
          <a:lstStyle/>
          <a:p>
            <a:pPr eaLnBrk="1" hangingPunct="1">
              <a:defRPr/>
            </a:pPr>
            <a:r>
              <a:rPr lang="en-US" altLang="zh-TW" dirty="0"/>
              <a:t>1.2 Output Device</a:t>
            </a:r>
            <a:endParaRPr lang="zh-TW" altLang="en-US" dirty="0"/>
          </a:p>
        </p:txBody>
      </p:sp>
      <p:sp>
        <p:nvSpPr>
          <p:cNvPr id="19461" name="Rectangle 3"/>
          <p:cNvSpPr>
            <a:spLocks noGrp="1" noChangeArrowheads="1"/>
          </p:cNvSpPr>
          <p:nvPr>
            <p:ph type="body" idx="1"/>
          </p:nvPr>
        </p:nvSpPr>
        <p:spPr>
          <a:xfrm>
            <a:off x="1981200" y="990601"/>
            <a:ext cx="8229600" cy="5059363"/>
          </a:xfrm>
        </p:spPr>
        <p:txBody>
          <a:bodyPr/>
          <a:lstStyle/>
          <a:p>
            <a:pPr eaLnBrk="1" hangingPunct="1"/>
            <a:r>
              <a:rPr lang="en-US" altLang="zh-TW" b="1">
                <a:latin typeface="Times New Roman" panose="02020603050405020304" pitchFamily="18" charset="0"/>
              </a:rPr>
              <a:t>Motivation</a:t>
            </a:r>
            <a:endParaRPr lang="en-US" altLang="zh-TW">
              <a:latin typeface="Times New Roman" panose="02020603050405020304" pitchFamily="18" charset="0"/>
            </a:endParaRPr>
          </a:p>
          <a:p>
            <a:pPr eaLnBrk="1" hangingPunct="1"/>
            <a:r>
              <a:rPr lang="en-US" altLang="zh-TW">
                <a:latin typeface="Times New Roman" panose="02020603050405020304" pitchFamily="18" charset="0"/>
              </a:rPr>
              <a:t>Match the following tasks with the suitable output device:</a:t>
            </a:r>
          </a:p>
        </p:txBody>
      </p:sp>
      <p:pic>
        <p:nvPicPr>
          <p:cNvPr id="19462" name="Picture 4" descr="未命名 -4拷貝"/>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2286000"/>
            <a:ext cx="9794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descr="未命名 -23拷貝"/>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8077200" y="3184526"/>
            <a:ext cx="1295400" cy="123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6" descr="未命名 -19拷貝"/>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6800" y="4373564"/>
            <a:ext cx="820738"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7" descr="未命名 -14拷貝"/>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3400" y="5334001"/>
            <a:ext cx="15240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8" descr="未命名 -19拷貝"/>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67800" y="4373564"/>
            <a:ext cx="750888"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Oval 9"/>
          <p:cNvSpPr>
            <a:spLocks noChangeArrowheads="1"/>
          </p:cNvSpPr>
          <p:nvPr/>
        </p:nvSpPr>
        <p:spPr bwMode="auto">
          <a:xfrm>
            <a:off x="77724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68" name="Oval 10"/>
          <p:cNvSpPr>
            <a:spLocks noChangeArrowheads="1"/>
          </p:cNvSpPr>
          <p:nvPr/>
        </p:nvSpPr>
        <p:spPr bwMode="auto">
          <a:xfrm>
            <a:off x="77724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69" name="Oval 11"/>
          <p:cNvSpPr>
            <a:spLocks noChangeArrowheads="1"/>
          </p:cNvSpPr>
          <p:nvPr/>
        </p:nvSpPr>
        <p:spPr bwMode="auto">
          <a:xfrm>
            <a:off x="77724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0" name="Oval 12"/>
          <p:cNvSpPr>
            <a:spLocks noChangeArrowheads="1"/>
          </p:cNvSpPr>
          <p:nvPr/>
        </p:nvSpPr>
        <p:spPr bwMode="auto">
          <a:xfrm>
            <a:off x="77724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1" name="Oval 13"/>
          <p:cNvSpPr>
            <a:spLocks noChangeArrowheads="1"/>
          </p:cNvSpPr>
          <p:nvPr/>
        </p:nvSpPr>
        <p:spPr bwMode="auto">
          <a:xfrm>
            <a:off x="67818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2" name="Oval 14"/>
          <p:cNvSpPr>
            <a:spLocks noChangeArrowheads="1"/>
          </p:cNvSpPr>
          <p:nvPr/>
        </p:nvSpPr>
        <p:spPr bwMode="auto">
          <a:xfrm>
            <a:off x="67818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3" name="Oval 15"/>
          <p:cNvSpPr>
            <a:spLocks noChangeArrowheads="1"/>
          </p:cNvSpPr>
          <p:nvPr/>
        </p:nvSpPr>
        <p:spPr bwMode="auto">
          <a:xfrm>
            <a:off x="67818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4" name="Oval 16"/>
          <p:cNvSpPr>
            <a:spLocks noChangeArrowheads="1"/>
          </p:cNvSpPr>
          <p:nvPr/>
        </p:nvSpPr>
        <p:spPr bwMode="auto">
          <a:xfrm>
            <a:off x="67818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5" name="Oval 17"/>
          <p:cNvSpPr>
            <a:spLocks noChangeArrowheads="1"/>
          </p:cNvSpPr>
          <p:nvPr/>
        </p:nvSpPr>
        <p:spPr bwMode="auto">
          <a:xfrm>
            <a:off x="48768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6" name="Oval 18"/>
          <p:cNvSpPr>
            <a:spLocks noChangeArrowheads="1"/>
          </p:cNvSpPr>
          <p:nvPr/>
        </p:nvSpPr>
        <p:spPr bwMode="auto">
          <a:xfrm>
            <a:off x="48768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7" name="Oval 19"/>
          <p:cNvSpPr>
            <a:spLocks noChangeArrowheads="1"/>
          </p:cNvSpPr>
          <p:nvPr/>
        </p:nvSpPr>
        <p:spPr bwMode="auto">
          <a:xfrm>
            <a:off x="48768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8" name="Oval 20"/>
          <p:cNvSpPr>
            <a:spLocks noChangeArrowheads="1"/>
          </p:cNvSpPr>
          <p:nvPr/>
        </p:nvSpPr>
        <p:spPr bwMode="auto">
          <a:xfrm>
            <a:off x="48768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79" name="Oval 21"/>
          <p:cNvSpPr>
            <a:spLocks noChangeArrowheads="1"/>
          </p:cNvSpPr>
          <p:nvPr/>
        </p:nvSpPr>
        <p:spPr bwMode="auto">
          <a:xfrm>
            <a:off x="3886200" y="27432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0" name="Oval 22"/>
          <p:cNvSpPr>
            <a:spLocks noChangeArrowheads="1"/>
          </p:cNvSpPr>
          <p:nvPr/>
        </p:nvSpPr>
        <p:spPr bwMode="auto">
          <a:xfrm>
            <a:off x="3886200" y="38100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1" name="Oval 23"/>
          <p:cNvSpPr>
            <a:spLocks noChangeArrowheads="1"/>
          </p:cNvSpPr>
          <p:nvPr/>
        </p:nvSpPr>
        <p:spPr bwMode="auto">
          <a:xfrm>
            <a:off x="3886200" y="58674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2" name="Oval 24"/>
          <p:cNvSpPr>
            <a:spLocks noChangeArrowheads="1"/>
          </p:cNvSpPr>
          <p:nvPr/>
        </p:nvSpPr>
        <p:spPr bwMode="auto">
          <a:xfrm>
            <a:off x="3886200" y="4800600"/>
            <a:ext cx="76200" cy="76200"/>
          </a:xfrm>
          <a:prstGeom prst="ellipse">
            <a:avLst/>
          </a:prstGeom>
          <a:solidFill>
            <a:schemeClr val="tx1"/>
          </a:solidFill>
          <a:ln w="28575">
            <a:solidFill>
              <a:schemeClr val="tx1"/>
            </a:solidFill>
            <a:round/>
            <a:headEnd/>
            <a:tailEnd/>
          </a:ln>
        </p:spPr>
        <p:txBody>
          <a:bodyPr wrap="none" anchor="ct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zh-CN" altLang="en-US"/>
          </a:p>
        </p:txBody>
      </p:sp>
      <p:sp>
        <p:nvSpPr>
          <p:cNvPr id="19483" name="Rectangle 25"/>
          <p:cNvSpPr>
            <a:spLocks noChangeArrowheads="1"/>
          </p:cNvSpPr>
          <p:nvPr/>
        </p:nvSpPr>
        <p:spPr bwMode="auto">
          <a:xfrm>
            <a:off x="2332039" y="2590801"/>
            <a:ext cx="1723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Printing a</a:t>
            </a:r>
          </a:p>
          <a:p>
            <a:pPr eaLnBrk="1" hangingPunct="1"/>
            <a:r>
              <a:rPr lang="en-US" altLang="zh-TW">
                <a:latin typeface="MS Song" pitchFamily="49" charset="-122"/>
              </a:rPr>
              <a:t>photo</a:t>
            </a:r>
            <a:endParaRPr lang="en-US" altLang="zh-TW"/>
          </a:p>
        </p:txBody>
      </p:sp>
      <p:sp>
        <p:nvSpPr>
          <p:cNvPr id="19484" name="Rectangle 26"/>
          <p:cNvSpPr>
            <a:spLocks noChangeArrowheads="1"/>
          </p:cNvSpPr>
          <p:nvPr/>
        </p:nvSpPr>
        <p:spPr bwMode="auto">
          <a:xfrm>
            <a:off x="2292351" y="3581401"/>
            <a:ext cx="17235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Presenting</a:t>
            </a:r>
          </a:p>
          <a:p>
            <a:pPr eaLnBrk="1" hangingPunct="1"/>
            <a:r>
              <a:rPr lang="en-US" altLang="zh-TW">
                <a:latin typeface="MS Song" pitchFamily="49" charset="-122"/>
              </a:rPr>
              <a:t>a report</a:t>
            </a:r>
            <a:endParaRPr lang="en-US" altLang="zh-TW"/>
          </a:p>
        </p:txBody>
      </p:sp>
      <p:sp>
        <p:nvSpPr>
          <p:cNvPr id="19485" name="Rectangle 27"/>
          <p:cNvSpPr>
            <a:spLocks noChangeArrowheads="1"/>
          </p:cNvSpPr>
          <p:nvPr/>
        </p:nvSpPr>
        <p:spPr bwMode="auto">
          <a:xfrm>
            <a:off x="2355850" y="4724401"/>
            <a:ext cx="15696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Playing a</a:t>
            </a:r>
          </a:p>
          <a:p>
            <a:pPr eaLnBrk="1" hangingPunct="1"/>
            <a:r>
              <a:rPr lang="en-US" altLang="zh-TW">
                <a:latin typeface="MS Song" pitchFamily="49" charset="-122"/>
              </a:rPr>
              <a:t>video</a:t>
            </a:r>
            <a:endParaRPr lang="en-US" altLang="zh-TW"/>
          </a:p>
        </p:txBody>
      </p:sp>
      <p:sp>
        <p:nvSpPr>
          <p:cNvPr id="19486" name="Rectangle 28"/>
          <p:cNvSpPr>
            <a:spLocks noChangeArrowheads="1"/>
          </p:cNvSpPr>
          <p:nvPr/>
        </p:nvSpPr>
        <p:spPr bwMode="auto">
          <a:xfrm>
            <a:off x="2355850" y="5638801"/>
            <a:ext cx="15696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Playing a</a:t>
            </a:r>
          </a:p>
          <a:p>
            <a:pPr eaLnBrk="1" hangingPunct="1"/>
            <a:r>
              <a:rPr lang="en-US" altLang="zh-TW">
                <a:latin typeface="MS Song" pitchFamily="49" charset="-122"/>
              </a:rPr>
              <a:t>speech</a:t>
            </a:r>
            <a:endParaRPr lang="en-US" altLang="zh-TW"/>
          </a:p>
        </p:txBody>
      </p:sp>
      <p:sp>
        <p:nvSpPr>
          <p:cNvPr id="19487" name="Rectangle 29"/>
          <p:cNvSpPr>
            <a:spLocks noChangeArrowheads="1"/>
          </p:cNvSpPr>
          <p:nvPr/>
        </p:nvSpPr>
        <p:spPr bwMode="auto">
          <a:xfrm>
            <a:off x="5335588" y="2590801"/>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Speaking</a:t>
            </a:r>
          </a:p>
        </p:txBody>
      </p:sp>
      <p:sp>
        <p:nvSpPr>
          <p:cNvPr id="19488" name="Rectangle 30"/>
          <p:cNvSpPr>
            <a:spLocks noChangeArrowheads="1"/>
          </p:cNvSpPr>
          <p:nvPr/>
        </p:nvSpPr>
        <p:spPr bwMode="auto">
          <a:xfrm>
            <a:off x="5502276" y="3581401"/>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Photo</a:t>
            </a:r>
            <a:endParaRPr lang="en-US" altLang="zh-TW"/>
          </a:p>
        </p:txBody>
      </p:sp>
      <p:sp>
        <p:nvSpPr>
          <p:cNvPr id="19489" name="Rectangle 31"/>
          <p:cNvSpPr>
            <a:spLocks noChangeArrowheads="1"/>
          </p:cNvSpPr>
          <p:nvPr/>
        </p:nvSpPr>
        <p:spPr bwMode="auto">
          <a:xfrm>
            <a:off x="5160964" y="4572001"/>
            <a:ext cx="2031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Presentation</a:t>
            </a:r>
          </a:p>
          <a:p>
            <a:pPr eaLnBrk="1" hangingPunct="1"/>
            <a:r>
              <a:rPr lang="en-US" altLang="zh-TW">
                <a:latin typeface="MS Song" pitchFamily="49" charset="-122"/>
              </a:rPr>
              <a:t>slide</a:t>
            </a:r>
            <a:endParaRPr lang="en-US" altLang="zh-TW"/>
          </a:p>
        </p:txBody>
      </p:sp>
      <p:sp>
        <p:nvSpPr>
          <p:cNvPr id="19490" name="Rectangle 32"/>
          <p:cNvSpPr>
            <a:spLocks noChangeArrowheads="1"/>
          </p:cNvSpPr>
          <p:nvPr/>
        </p:nvSpPr>
        <p:spPr bwMode="auto">
          <a:xfrm>
            <a:off x="5137151" y="5638801"/>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wrap="none">
            <a:spAutoFit/>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r>
              <a:rPr lang="en-US" altLang="zh-TW">
                <a:latin typeface="MS Song" pitchFamily="49" charset="-122"/>
              </a:rPr>
              <a:t>Visual video</a:t>
            </a:r>
            <a:endParaRPr lang="en-US" altLang="zh-TW"/>
          </a:p>
        </p:txBody>
      </p:sp>
      <p:sp>
        <p:nvSpPr>
          <p:cNvPr id="61473" name="Line 33"/>
          <p:cNvSpPr>
            <a:spLocks noChangeShapeType="1"/>
          </p:cNvSpPr>
          <p:nvPr/>
        </p:nvSpPr>
        <p:spPr bwMode="auto">
          <a:xfrm>
            <a:off x="3886200" y="2743200"/>
            <a:ext cx="990600" cy="1066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4" name="Line 34"/>
          <p:cNvSpPr>
            <a:spLocks noChangeShapeType="1"/>
          </p:cNvSpPr>
          <p:nvPr/>
        </p:nvSpPr>
        <p:spPr bwMode="auto">
          <a:xfrm>
            <a:off x="3886200" y="3810000"/>
            <a:ext cx="990600" cy="9906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5" name="Line 35"/>
          <p:cNvSpPr>
            <a:spLocks noChangeShapeType="1"/>
          </p:cNvSpPr>
          <p:nvPr/>
        </p:nvSpPr>
        <p:spPr bwMode="auto">
          <a:xfrm>
            <a:off x="3886200" y="4800600"/>
            <a:ext cx="990600" cy="1066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6" name="Line 36"/>
          <p:cNvSpPr>
            <a:spLocks noChangeShapeType="1"/>
          </p:cNvSpPr>
          <p:nvPr/>
        </p:nvSpPr>
        <p:spPr bwMode="auto">
          <a:xfrm flipV="1">
            <a:off x="3886200" y="2819400"/>
            <a:ext cx="990600" cy="3048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7" name="Line 37"/>
          <p:cNvSpPr>
            <a:spLocks noChangeShapeType="1"/>
          </p:cNvSpPr>
          <p:nvPr/>
        </p:nvSpPr>
        <p:spPr bwMode="auto">
          <a:xfrm>
            <a:off x="6781800" y="2743200"/>
            <a:ext cx="990600" cy="20574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8" name="Line 38"/>
          <p:cNvSpPr>
            <a:spLocks noChangeShapeType="1"/>
          </p:cNvSpPr>
          <p:nvPr/>
        </p:nvSpPr>
        <p:spPr bwMode="auto">
          <a:xfrm>
            <a:off x="6858000" y="3810000"/>
            <a:ext cx="9906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79" name="Line 39"/>
          <p:cNvSpPr>
            <a:spLocks noChangeShapeType="1"/>
          </p:cNvSpPr>
          <p:nvPr/>
        </p:nvSpPr>
        <p:spPr bwMode="auto">
          <a:xfrm>
            <a:off x="6781800" y="4800600"/>
            <a:ext cx="990600" cy="1066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0" name="Line 40"/>
          <p:cNvSpPr>
            <a:spLocks noChangeShapeType="1"/>
          </p:cNvSpPr>
          <p:nvPr/>
        </p:nvSpPr>
        <p:spPr bwMode="auto">
          <a:xfrm flipV="1">
            <a:off x="6781800" y="2743200"/>
            <a:ext cx="990600" cy="3124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47187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473"/>
                                        </p:tgtEl>
                                        <p:attrNameLst>
                                          <p:attrName>style.visibility</p:attrName>
                                        </p:attrNameLst>
                                      </p:cBhvr>
                                      <p:to>
                                        <p:strVal val="visible"/>
                                      </p:to>
                                    </p:set>
                                    <p:animEffect transition="in" filter="wipe(left)">
                                      <p:cBhvr>
                                        <p:cTn id="7" dur="500"/>
                                        <p:tgtEl>
                                          <p:spTgt spid="61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1478"/>
                                        </p:tgtEl>
                                        <p:attrNameLst>
                                          <p:attrName>style.visibility</p:attrName>
                                        </p:attrNameLst>
                                      </p:cBhvr>
                                      <p:to>
                                        <p:strVal val="visible"/>
                                      </p:to>
                                    </p:set>
                                    <p:animEffect transition="in" filter="wipe(left)">
                                      <p:cBhvr>
                                        <p:cTn id="12" dur="500"/>
                                        <p:tgtEl>
                                          <p:spTgt spid="614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474"/>
                                        </p:tgtEl>
                                        <p:attrNameLst>
                                          <p:attrName>style.visibility</p:attrName>
                                        </p:attrNameLst>
                                      </p:cBhvr>
                                      <p:to>
                                        <p:strVal val="visible"/>
                                      </p:to>
                                    </p:set>
                                    <p:animEffect transition="in" filter="wipe(left)">
                                      <p:cBhvr>
                                        <p:cTn id="17" dur="500"/>
                                        <p:tgtEl>
                                          <p:spTgt spid="61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1479"/>
                                        </p:tgtEl>
                                        <p:attrNameLst>
                                          <p:attrName>style.visibility</p:attrName>
                                        </p:attrNameLst>
                                      </p:cBhvr>
                                      <p:to>
                                        <p:strVal val="visible"/>
                                      </p:to>
                                    </p:set>
                                    <p:animEffect transition="in" filter="wipe(left)">
                                      <p:cBhvr>
                                        <p:cTn id="22" dur="500"/>
                                        <p:tgtEl>
                                          <p:spTgt spid="614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1475"/>
                                        </p:tgtEl>
                                        <p:attrNameLst>
                                          <p:attrName>style.visibility</p:attrName>
                                        </p:attrNameLst>
                                      </p:cBhvr>
                                      <p:to>
                                        <p:strVal val="visible"/>
                                      </p:to>
                                    </p:set>
                                    <p:animEffect transition="in" filter="wipe(left)">
                                      <p:cBhvr>
                                        <p:cTn id="27" dur="500"/>
                                        <p:tgtEl>
                                          <p:spTgt spid="6147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1480"/>
                                        </p:tgtEl>
                                        <p:attrNameLst>
                                          <p:attrName>style.visibility</p:attrName>
                                        </p:attrNameLst>
                                      </p:cBhvr>
                                      <p:to>
                                        <p:strVal val="visible"/>
                                      </p:to>
                                    </p:set>
                                    <p:animEffect transition="in" filter="wipe(left)">
                                      <p:cBhvr>
                                        <p:cTn id="32" dur="500"/>
                                        <p:tgtEl>
                                          <p:spTgt spid="614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1476"/>
                                        </p:tgtEl>
                                        <p:attrNameLst>
                                          <p:attrName>style.visibility</p:attrName>
                                        </p:attrNameLst>
                                      </p:cBhvr>
                                      <p:to>
                                        <p:strVal val="visible"/>
                                      </p:to>
                                    </p:set>
                                    <p:animEffect transition="in" filter="wipe(left)">
                                      <p:cBhvr>
                                        <p:cTn id="37" dur="500"/>
                                        <p:tgtEl>
                                          <p:spTgt spid="614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1477"/>
                                        </p:tgtEl>
                                        <p:attrNameLst>
                                          <p:attrName>style.visibility</p:attrName>
                                        </p:attrNameLst>
                                      </p:cBhvr>
                                      <p:to>
                                        <p:strVal val="visible"/>
                                      </p:to>
                                    </p:set>
                                    <p:animEffect transition="in" filter="wipe(left)">
                                      <p:cBhvr>
                                        <p:cTn id="42" dur="500"/>
                                        <p:tgtEl>
                                          <p:spTgt spid="61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KOCH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dirty="0"/>
              <a:t>The resultant curve has more wiggles and its length is 16/9 times the original length.</a:t>
            </a:r>
          </a:p>
          <a:p>
            <a:pPr algn="just">
              <a:lnSpc>
                <a:spcPct val="150000"/>
              </a:lnSpc>
            </a:pPr>
            <a:r>
              <a:rPr lang="en-US" sz="2400" dirty="0"/>
              <a:t>From the above figures we can easily note following points about the Koch curve :</a:t>
            </a:r>
          </a:p>
          <a:p>
            <a:pPr marL="457200" indent="-457200" algn="just">
              <a:lnSpc>
                <a:spcPct val="150000"/>
              </a:lnSpc>
              <a:buFont typeface="+mj-lt"/>
              <a:buAutoNum type="arabicPeriod"/>
            </a:pPr>
            <a:r>
              <a:rPr lang="en-US" sz="2400" dirty="0"/>
              <a:t>Each repetition increases the length of the curve by factor 4/3.</a:t>
            </a:r>
          </a:p>
          <a:p>
            <a:pPr marL="457200" indent="-457200" algn="just">
              <a:lnSpc>
                <a:spcPct val="150000"/>
              </a:lnSpc>
              <a:buFont typeface="+mj-lt"/>
              <a:buAutoNum type="arabicPeriod"/>
            </a:pPr>
            <a:r>
              <a:rPr lang="en-US" sz="2400" dirty="0"/>
              <a:t>Length of curve is infinite.</a:t>
            </a:r>
          </a:p>
          <a:p>
            <a:pPr marL="457200" indent="-457200" algn="just">
              <a:lnSpc>
                <a:spcPct val="150000"/>
              </a:lnSpc>
              <a:buFont typeface="+mj-lt"/>
              <a:buAutoNum type="arabicPeriod"/>
            </a:pPr>
            <a:r>
              <a:rPr lang="en-US" sz="2400" dirty="0"/>
              <a:t>Unlike Hilbert's curve, it doesn’t fill an area.</a:t>
            </a:r>
          </a:p>
          <a:p>
            <a:pPr marL="457200" indent="-457200" algn="just">
              <a:lnSpc>
                <a:spcPct val="150000"/>
              </a:lnSpc>
              <a:buFont typeface="+mj-lt"/>
              <a:buAutoNum type="arabicPeriod"/>
            </a:pPr>
            <a:r>
              <a:rPr lang="en-US" sz="2400" dirty="0"/>
              <a:t>It doesn’t deviate much from its original shape.</a:t>
            </a:r>
          </a:p>
        </p:txBody>
      </p:sp>
    </p:spTree>
    <p:extLst>
      <p:ext uri="{BB962C8B-B14F-4D97-AF65-F5344CB8AC3E}">
        <p14:creationId xmlns:p14="http://schemas.microsoft.com/office/powerpoint/2010/main" val="355625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dirty="0"/>
              <a:t>Bezier curve is determined by defining a polygon.</a:t>
            </a:r>
          </a:p>
          <a:p>
            <a:pPr algn="just">
              <a:lnSpc>
                <a:spcPct val="150000"/>
              </a:lnSpc>
            </a:pPr>
            <a:endParaRPr lang="en-US" sz="2400" dirty="0"/>
          </a:p>
          <a:p>
            <a:pPr algn="just">
              <a:lnSpc>
                <a:spcPct val="150000"/>
              </a:lnSpc>
            </a:pPr>
            <a:r>
              <a:rPr lang="en-US" sz="2400" dirty="0"/>
              <a:t>The Bezier curve is draw using control points and tangent.</a:t>
            </a:r>
          </a:p>
          <a:p>
            <a:pPr algn="just">
              <a:lnSpc>
                <a:spcPct val="150000"/>
              </a:lnSpc>
            </a:pPr>
            <a:endParaRPr lang="en-US" sz="2400" dirty="0"/>
          </a:p>
          <a:p>
            <a:pPr algn="just">
              <a:lnSpc>
                <a:spcPct val="150000"/>
              </a:lnSpc>
            </a:pPr>
            <a:r>
              <a:rPr lang="en-US" sz="2400" dirty="0"/>
              <a:t>Types of Bezier curve</a:t>
            </a:r>
          </a:p>
          <a:p>
            <a:pPr marL="457200" indent="-457200" algn="just">
              <a:lnSpc>
                <a:spcPct val="150000"/>
              </a:lnSpc>
              <a:buFont typeface="+mj-lt"/>
              <a:buAutoNum type="arabicPeriod"/>
            </a:pPr>
            <a:r>
              <a:rPr lang="en-US" sz="2400" dirty="0"/>
              <a:t>Simple Line connecting 2 endpoints</a:t>
            </a:r>
          </a:p>
          <a:p>
            <a:pPr marL="457200" indent="-457200" algn="just">
              <a:lnSpc>
                <a:spcPct val="150000"/>
              </a:lnSpc>
              <a:buFont typeface="+mj-lt"/>
              <a:buAutoNum type="arabicPeriod"/>
            </a:pPr>
            <a:r>
              <a:rPr lang="en-US" sz="2400" dirty="0"/>
              <a:t>A Quadric curve using 3 endpoints</a:t>
            </a:r>
          </a:p>
          <a:p>
            <a:pPr marL="457200" indent="-457200" algn="just">
              <a:lnSpc>
                <a:spcPct val="150000"/>
              </a:lnSpc>
              <a:buFont typeface="+mj-lt"/>
              <a:buAutoNum type="arabicPeriod"/>
            </a:pPr>
            <a:r>
              <a:rPr lang="en-US" sz="2400" dirty="0"/>
              <a:t>A Cubic curve using 4 endpoints</a:t>
            </a:r>
          </a:p>
        </p:txBody>
      </p:sp>
    </p:spTree>
    <p:extLst>
      <p:ext uri="{BB962C8B-B14F-4D97-AF65-F5344CB8AC3E}">
        <p14:creationId xmlns:p14="http://schemas.microsoft.com/office/powerpoint/2010/main" val="339258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marL="457200" indent="-457200" algn="just">
              <a:lnSpc>
                <a:spcPct val="150000"/>
              </a:lnSpc>
              <a:buFont typeface="+mj-lt"/>
              <a:buAutoNum type="arabicPeriod"/>
            </a:pPr>
            <a:endParaRPr lang="en-US" sz="2400" dirty="0"/>
          </a:p>
          <a:p>
            <a:pPr marL="457200" indent="-457200" algn="just">
              <a:lnSpc>
                <a:spcPct val="150000"/>
              </a:lnSpc>
              <a:buFont typeface="+mj-lt"/>
              <a:buAutoNum type="arabicPeriod"/>
            </a:pPr>
            <a:r>
              <a:rPr lang="en-US" sz="2400" dirty="0"/>
              <a:t>Simple Line connecting 2 endpoints</a:t>
            </a:r>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grpSp>
        <p:nvGrpSpPr>
          <p:cNvPr id="16" name="Group 15">
            <a:extLst>
              <a:ext uri="{FF2B5EF4-FFF2-40B4-BE49-F238E27FC236}">
                <a16:creationId xmlns:a16="http://schemas.microsoft.com/office/drawing/2014/main" id="{36A4C8B6-9658-4529-BA7C-A687C0B5F90B}"/>
              </a:ext>
            </a:extLst>
          </p:cNvPr>
          <p:cNvGrpSpPr/>
          <p:nvPr/>
        </p:nvGrpSpPr>
        <p:grpSpPr>
          <a:xfrm>
            <a:off x="3371246" y="2773918"/>
            <a:ext cx="5449508" cy="2788682"/>
            <a:chOff x="1847246" y="2126218"/>
            <a:chExt cx="5449508" cy="2788682"/>
          </a:xfrm>
        </p:grpSpPr>
        <p:cxnSp>
          <p:nvCxnSpPr>
            <p:cNvPr id="6" name="Straight Connector 5">
              <a:extLst>
                <a:ext uri="{FF2B5EF4-FFF2-40B4-BE49-F238E27FC236}">
                  <a16:creationId xmlns:a16="http://schemas.microsoft.com/office/drawing/2014/main" id="{51A248D5-653D-478D-AC87-41F9F1EA81CF}"/>
                </a:ext>
              </a:extLst>
            </p:cNvPr>
            <p:cNvCxnSpPr/>
            <p:nvPr/>
          </p:nvCxnSpPr>
          <p:spPr>
            <a:xfrm flipV="1">
              <a:off x="2057400" y="2667000"/>
              <a:ext cx="5029200" cy="2133600"/>
            </a:xfrm>
            <a:prstGeom prst="line">
              <a:avLst/>
            </a:prstGeom>
            <a:ln w="28575"/>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1D7E56BB-0E4F-43EB-8CA5-3CF671866256}"/>
                </a:ext>
              </a:extLst>
            </p:cNvPr>
            <p:cNvSpPr/>
            <p:nvPr/>
          </p:nvSpPr>
          <p:spPr>
            <a:xfrm flipV="1">
              <a:off x="1943100" y="46863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5916E64-3C13-4B9E-903C-2DF8421AB070}"/>
                </a:ext>
              </a:extLst>
            </p:cNvPr>
            <p:cNvSpPr/>
            <p:nvPr/>
          </p:nvSpPr>
          <p:spPr>
            <a:xfrm flipV="1">
              <a:off x="6972300" y="2552700"/>
              <a:ext cx="228600" cy="2286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314C881-E17D-480D-BE34-24C826ABB04B}"/>
                </a:ext>
              </a:extLst>
            </p:cNvPr>
            <p:cNvSpPr txBox="1"/>
            <p:nvPr/>
          </p:nvSpPr>
          <p:spPr>
            <a:xfrm>
              <a:off x="1847246" y="4228068"/>
              <a:ext cx="420308" cy="369332"/>
            </a:xfrm>
            <a:prstGeom prst="rect">
              <a:avLst/>
            </a:prstGeom>
            <a:noFill/>
          </p:spPr>
          <p:txBody>
            <a:bodyPr wrap="none" rtlCol="0">
              <a:spAutoFit/>
            </a:bodyPr>
            <a:lstStyle/>
            <a:p>
              <a:r>
                <a:rPr lang="en-US" dirty="0"/>
                <a:t>P1</a:t>
              </a:r>
            </a:p>
          </p:txBody>
        </p:sp>
        <p:sp>
          <p:nvSpPr>
            <p:cNvPr id="10" name="TextBox 9">
              <a:extLst>
                <a:ext uri="{FF2B5EF4-FFF2-40B4-BE49-F238E27FC236}">
                  <a16:creationId xmlns:a16="http://schemas.microsoft.com/office/drawing/2014/main" id="{35D0190B-22F2-4F92-886D-A438C9C5D639}"/>
                </a:ext>
              </a:extLst>
            </p:cNvPr>
            <p:cNvSpPr txBox="1"/>
            <p:nvPr/>
          </p:nvSpPr>
          <p:spPr>
            <a:xfrm>
              <a:off x="6876446" y="2126218"/>
              <a:ext cx="420308" cy="369332"/>
            </a:xfrm>
            <a:prstGeom prst="rect">
              <a:avLst/>
            </a:prstGeom>
            <a:noFill/>
          </p:spPr>
          <p:txBody>
            <a:bodyPr wrap="none" rtlCol="0">
              <a:spAutoFit/>
            </a:bodyPr>
            <a:lstStyle/>
            <a:p>
              <a:r>
                <a:rPr lang="en-US" dirty="0"/>
                <a:t>P2</a:t>
              </a:r>
            </a:p>
          </p:txBody>
        </p:sp>
      </p:grpSp>
    </p:spTree>
    <p:extLst>
      <p:ext uri="{BB962C8B-B14F-4D97-AF65-F5344CB8AC3E}">
        <p14:creationId xmlns:p14="http://schemas.microsoft.com/office/powerpoint/2010/main" val="221098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marL="457200" indent="-457200" algn="just">
              <a:lnSpc>
                <a:spcPct val="150000"/>
              </a:lnSpc>
              <a:buFont typeface="+mj-lt"/>
              <a:buAutoNum type="arabicPeriod"/>
            </a:pPr>
            <a:endParaRPr lang="en-US" sz="2400" dirty="0"/>
          </a:p>
          <a:p>
            <a:pPr marL="457200" indent="-457200" algn="just">
              <a:lnSpc>
                <a:spcPct val="150000"/>
              </a:lnSpc>
              <a:buFont typeface="+mj-lt"/>
              <a:buAutoNum type="arabicPeriod" startAt="2"/>
            </a:pPr>
            <a:r>
              <a:rPr lang="en-US" sz="2400" dirty="0"/>
              <a:t>A Quadric curve using 3 endpoints</a:t>
            </a:r>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grpSp>
        <p:nvGrpSpPr>
          <p:cNvPr id="27" name="Group 26">
            <a:extLst>
              <a:ext uri="{FF2B5EF4-FFF2-40B4-BE49-F238E27FC236}">
                <a16:creationId xmlns:a16="http://schemas.microsoft.com/office/drawing/2014/main" id="{2E138236-CD21-404F-BA10-23BE226CE665}"/>
              </a:ext>
            </a:extLst>
          </p:cNvPr>
          <p:cNvGrpSpPr/>
          <p:nvPr/>
        </p:nvGrpSpPr>
        <p:grpSpPr>
          <a:xfrm>
            <a:off x="3899594" y="2944235"/>
            <a:ext cx="4177608" cy="3657600"/>
            <a:chOff x="2756592" y="3080821"/>
            <a:chExt cx="3491808" cy="2938979"/>
          </a:xfrm>
        </p:grpSpPr>
        <p:sp>
          <p:nvSpPr>
            <p:cNvPr id="5" name="Arc 4">
              <a:extLst>
                <a:ext uri="{FF2B5EF4-FFF2-40B4-BE49-F238E27FC236}">
                  <a16:creationId xmlns:a16="http://schemas.microsoft.com/office/drawing/2014/main" id="{C573B317-2DA5-47D3-908D-BADD3FC8664E}"/>
                </a:ext>
              </a:extLst>
            </p:cNvPr>
            <p:cNvSpPr/>
            <p:nvPr/>
          </p:nvSpPr>
          <p:spPr>
            <a:xfrm>
              <a:off x="3581400" y="4343400"/>
              <a:ext cx="1828800" cy="1676400"/>
            </a:xfrm>
            <a:prstGeom prst="arc">
              <a:avLst>
                <a:gd name="adj1" fmla="val 10840288"/>
                <a:gd name="adj2" fmla="val 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2FD553F-9996-486D-9829-DEA42B88D204}"/>
                </a:ext>
              </a:extLst>
            </p:cNvPr>
            <p:cNvCxnSpPr>
              <a:cxnSpLocks/>
            </p:cNvCxnSpPr>
            <p:nvPr/>
          </p:nvCxnSpPr>
          <p:spPr>
            <a:xfrm flipV="1">
              <a:off x="3352800" y="3581400"/>
              <a:ext cx="1143000" cy="1600200"/>
            </a:xfrm>
            <a:prstGeom prst="line">
              <a:avLst/>
            </a:prstGeom>
            <a:ln w="1905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3B668D-678C-4551-BAF9-AC71E397B489}"/>
                </a:ext>
              </a:extLst>
            </p:cNvPr>
            <p:cNvCxnSpPr>
              <a:cxnSpLocks/>
            </p:cNvCxnSpPr>
            <p:nvPr/>
          </p:nvCxnSpPr>
          <p:spPr>
            <a:xfrm flipH="1" flipV="1">
              <a:off x="4495800" y="3581400"/>
              <a:ext cx="1143000" cy="1600200"/>
            </a:xfrm>
            <a:prstGeom prst="line">
              <a:avLst/>
            </a:prstGeom>
            <a:ln w="19050">
              <a:solidFill>
                <a:srgbClr val="C00000"/>
              </a:solidFill>
              <a:prstDash val="dash"/>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1E219CF3-C7E4-48EC-A5F7-A924A4A17F19}"/>
                </a:ext>
              </a:extLst>
            </p:cNvPr>
            <p:cNvSpPr/>
            <p:nvPr/>
          </p:nvSpPr>
          <p:spPr>
            <a:xfrm>
              <a:off x="3238500" y="5067300"/>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6D55AFD-679F-43B4-A657-986178070BFB}"/>
                </a:ext>
              </a:extLst>
            </p:cNvPr>
            <p:cNvSpPr/>
            <p:nvPr/>
          </p:nvSpPr>
          <p:spPr>
            <a:xfrm>
              <a:off x="4381500" y="3467100"/>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C40638F-638F-485B-8160-14C7E89146EE}"/>
                </a:ext>
              </a:extLst>
            </p:cNvPr>
            <p:cNvSpPr/>
            <p:nvPr/>
          </p:nvSpPr>
          <p:spPr>
            <a:xfrm>
              <a:off x="5547591" y="5113337"/>
              <a:ext cx="228600" cy="2286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E354E79-49C7-4CA9-9CEB-22D2EEEEE39F}"/>
                </a:ext>
              </a:extLst>
            </p:cNvPr>
            <p:cNvSpPr txBox="1"/>
            <p:nvPr/>
          </p:nvSpPr>
          <p:spPr>
            <a:xfrm flipH="1">
              <a:off x="2756592" y="5157271"/>
              <a:ext cx="563881" cy="296768"/>
            </a:xfrm>
            <a:prstGeom prst="rect">
              <a:avLst/>
            </a:prstGeom>
            <a:noFill/>
          </p:spPr>
          <p:txBody>
            <a:bodyPr wrap="square" rtlCol="0">
              <a:spAutoFit/>
            </a:bodyPr>
            <a:lstStyle/>
            <a:p>
              <a:pPr algn="ctr"/>
              <a:r>
                <a:rPr lang="en-US" dirty="0"/>
                <a:t>P1</a:t>
              </a:r>
            </a:p>
          </p:txBody>
        </p:sp>
        <p:sp>
          <p:nvSpPr>
            <p:cNvPr id="25" name="TextBox 24">
              <a:extLst>
                <a:ext uri="{FF2B5EF4-FFF2-40B4-BE49-F238E27FC236}">
                  <a16:creationId xmlns:a16="http://schemas.microsoft.com/office/drawing/2014/main" id="{C7544113-E499-410C-8C9E-04736AE9EA43}"/>
                </a:ext>
              </a:extLst>
            </p:cNvPr>
            <p:cNvSpPr txBox="1"/>
            <p:nvPr/>
          </p:nvSpPr>
          <p:spPr>
            <a:xfrm flipH="1">
              <a:off x="4213859" y="3080821"/>
              <a:ext cx="563881" cy="296768"/>
            </a:xfrm>
            <a:prstGeom prst="rect">
              <a:avLst/>
            </a:prstGeom>
            <a:noFill/>
          </p:spPr>
          <p:txBody>
            <a:bodyPr wrap="square" rtlCol="0">
              <a:spAutoFit/>
            </a:bodyPr>
            <a:lstStyle/>
            <a:p>
              <a:pPr algn="ctr"/>
              <a:r>
                <a:rPr lang="en-US" dirty="0"/>
                <a:t>P2</a:t>
              </a:r>
            </a:p>
          </p:txBody>
        </p:sp>
        <p:sp>
          <p:nvSpPr>
            <p:cNvPr id="26" name="TextBox 25">
              <a:extLst>
                <a:ext uri="{FF2B5EF4-FFF2-40B4-BE49-F238E27FC236}">
                  <a16:creationId xmlns:a16="http://schemas.microsoft.com/office/drawing/2014/main" id="{288E31B0-624D-4352-B183-98E88A7EDD49}"/>
                </a:ext>
              </a:extLst>
            </p:cNvPr>
            <p:cNvSpPr txBox="1"/>
            <p:nvPr/>
          </p:nvSpPr>
          <p:spPr>
            <a:xfrm flipH="1">
              <a:off x="5684519" y="5164920"/>
              <a:ext cx="563881" cy="296768"/>
            </a:xfrm>
            <a:prstGeom prst="rect">
              <a:avLst/>
            </a:prstGeom>
            <a:noFill/>
          </p:spPr>
          <p:txBody>
            <a:bodyPr wrap="square" rtlCol="0">
              <a:spAutoFit/>
            </a:bodyPr>
            <a:lstStyle/>
            <a:p>
              <a:pPr algn="ctr"/>
              <a:r>
                <a:rPr lang="en-US" dirty="0"/>
                <a:t>P3</a:t>
              </a:r>
            </a:p>
          </p:txBody>
        </p:sp>
      </p:grpSp>
    </p:spTree>
    <p:extLst>
      <p:ext uri="{BB962C8B-B14F-4D97-AF65-F5344CB8AC3E}">
        <p14:creationId xmlns:p14="http://schemas.microsoft.com/office/powerpoint/2010/main" val="10651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marL="0" indent="0" algn="just">
              <a:lnSpc>
                <a:spcPct val="150000"/>
              </a:lnSpc>
              <a:buNone/>
            </a:pPr>
            <a:endParaRPr lang="en-US" sz="2400" dirty="0"/>
          </a:p>
          <a:p>
            <a:pPr marL="457200" indent="-457200" algn="just">
              <a:lnSpc>
                <a:spcPct val="150000"/>
              </a:lnSpc>
              <a:buFont typeface="+mj-lt"/>
              <a:buAutoNum type="arabicPeriod" startAt="3"/>
            </a:pPr>
            <a:r>
              <a:rPr lang="en-US" sz="2400" dirty="0"/>
              <a:t>A Cubic curve using 4 endpoints</a:t>
            </a:r>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grpSp>
        <p:nvGrpSpPr>
          <p:cNvPr id="13" name="Group 12">
            <a:extLst>
              <a:ext uri="{FF2B5EF4-FFF2-40B4-BE49-F238E27FC236}">
                <a16:creationId xmlns:a16="http://schemas.microsoft.com/office/drawing/2014/main" id="{00780740-AA8C-4752-AFBE-918CF9DC322C}"/>
              </a:ext>
            </a:extLst>
          </p:cNvPr>
          <p:cNvGrpSpPr/>
          <p:nvPr/>
        </p:nvGrpSpPr>
        <p:grpSpPr>
          <a:xfrm>
            <a:off x="3899594" y="2830080"/>
            <a:ext cx="4177608" cy="3646921"/>
            <a:chOff x="2375594" y="2830079"/>
            <a:chExt cx="4177608" cy="3646921"/>
          </a:xfrm>
        </p:grpSpPr>
        <p:cxnSp>
          <p:nvCxnSpPr>
            <p:cNvPr id="12" name="Straight Connector 11">
              <a:extLst>
                <a:ext uri="{FF2B5EF4-FFF2-40B4-BE49-F238E27FC236}">
                  <a16:creationId xmlns:a16="http://schemas.microsoft.com/office/drawing/2014/main" id="{42FD553F-9996-486D-9829-DEA42B88D204}"/>
                </a:ext>
              </a:extLst>
            </p:cNvPr>
            <p:cNvCxnSpPr>
              <a:cxnSpLocks/>
              <a:endCxn id="22" idx="4"/>
            </p:cNvCxnSpPr>
            <p:nvPr/>
          </p:nvCxnSpPr>
          <p:spPr>
            <a:xfrm flipV="1">
              <a:off x="3088899" y="3571434"/>
              <a:ext cx="476850" cy="1987250"/>
            </a:xfrm>
            <a:prstGeom prst="line">
              <a:avLst/>
            </a:prstGeom>
            <a:ln w="19050">
              <a:solidFill>
                <a:srgbClr val="C00000"/>
              </a:solidFill>
              <a:prstDash val="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3B668D-678C-4551-BAF9-AC71E397B489}"/>
                </a:ext>
              </a:extLst>
            </p:cNvPr>
            <p:cNvCxnSpPr>
              <a:cxnSpLocks/>
              <a:stCxn id="23" idx="0"/>
              <a:endCxn id="17" idx="4"/>
            </p:cNvCxnSpPr>
            <p:nvPr/>
          </p:nvCxnSpPr>
          <p:spPr>
            <a:xfrm flipH="1" flipV="1">
              <a:off x="4968617" y="3571434"/>
              <a:ext cx="730732" cy="1902295"/>
            </a:xfrm>
            <a:prstGeom prst="line">
              <a:avLst/>
            </a:prstGeom>
            <a:ln w="19050">
              <a:solidFill>
                <a:srgbClr val="C00000"/>
              </a:solidFill>
              <a:prstDash val="dash"/>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1E219CF3-C7E4-48EC-A5F7-A924A4A17F19}"/>
                </a:ext>
              </a:extLst>
            </p:cNvPr>
            <p:cNvSpPr/>
            <p:nvPr/>
          </p:nvSpPr>
          <p:spPr>
            <a:xfrm>
              <a:off x="2952150" y="5416436"/>
              <a:ext cx="273498" cy="2844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6D55AFD-679F-43B4-A657-986178070BFB}"/>
                </a:ext>
              </a:extLst>
            </p:cNvPr>
            <p:cNvSpPr/>
            <p:nvPr/>
          </p:nvSpPr>
          <p:spPr>
            <a:xfrm>
              <a:off x="3429000" y="3286938"/>
              <a:ext cx="273498" cy="2844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C40638F-638F-485B-8160-14C7E89146EE}"/>
                </a:ext>
              </a:extLst>
            </p:cNvPr>
            <p:cNvSpPr/>
            <p:nvPr/>
          </p:nvSpPr>
          <p:spPr>
            <a:xfrm>
              <a:off x="5562600" y="5473729"/>
              <a:ext cx="273498" cy="2844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E354E79-49C7-4CA9-9CEB-22D2EEEEE39F}"/>
                </a:ext>
              </a:extLst>
            </p:cNvPr>
            <p:cNvSpPr txBox="1"/>
            <p:nvPr/>
          </p:nvSpPr>
          <p:spPr>
            <a:xfrm flipH="1">
              <a:off x="2375594" y="5528406"/>
              <a:ext cx="674629" cy="369332"/>
            </a:xfrm>
            <a:prstGeom prst="rect">
              <a:avLst/>
            </a:prstGeom>
            <a:noFill/>
          </p:spPr>
          <p:txBody>
            <a:bodyPr wrap="square" rtlCol="0">
              <a:spAutoFit/>
            </a:bodyPr>
            <a:lstStyle/>
            <a:p>
              <a:pPr algn="ctr"/>
              <a:r>
                <a:rPr lang="en-US" dirty="0"/>
                <a:t>P1</a:t>
              </a:r>
            </a:p>
          </p:txBody>
        </p:sp>
        <p:sp>
          <p:nvSpPr>
            <p:cNvPr id="25" name="TextBox 24">
              <a:extLst>
                <a:ext uri="{FF2B5EF4-FFF2-40B4-BE49-F238E27FC236}">
                  <a16:creationId xmlns:a16="http://schemas.microsoft.com/office/drawing/2014/main" id="{C7544113-E499-410C-8C9E-04736AE9EA43}"/>
                </a:ext>
              </a:extLst>
            </p:cNvPr>
            <p:cNvSpPr txBox="1"/>
            <p:nvPr/>
          </p:nvSpPr>
          <p:spPr>
            <a:xfrm flipH="1">
              <a:off x="3225648" y="2830079"/>
              <a:ext cx="674629" cy="369332"/>
            </a:xfrm>
            <a:prstGeom prst="rect">
              <a:avLst/>
            </a:prstGeom>
            <a:noFill/>
          </p:spPr>
          <p:txBody>
            <a:bodyPr wrap="square" rtlCol="0">
              <a:spAutoFit/>
            </a:bodyPr>
            <a:lstStyle/>
            <a:p>
              <a:pPr algn="ctr"/>
              <a:r>
                <a:rPr lang="en-US" dirty="0"/>
                <a:t>P2</a:t>
              </a:r>
            </a:p>
          </p:txBody>
        </p:sp>
        <p:sp>
          <p:nvSpPr>
            <p:cNvPr id="26" name="TextBox 25">
              <a:extLst>
                <a:ext uri="{FF2B5EF4-FFF2-40B4-BE49-F238E27FC236}">
                  <a16:creationId xmlns:a16="http://schemas.microsoft.com/office/drawing/2014/main" id="{288E31B0-624D-4352-B183-98E88A7EDD49}"/>
                </a:ext>
              </a:extLst>
            </p:cNvPr>
            <p:cNvSpPr txBox="1"/>
            <p:nvPr/>
          </p:nvSpPr>
          <p:spPr>
            <a:xfrm flipH="1">
              <a:off x="5878573" y="5537925"/>
              <a:ext cx="674629" cy="369332"/>
            </a:xfrm>
            <a:prstGeom prst="rect">
              <a:avLst/>
            </a:prstGeom>
            <a:noFill/>
          </p:spPr>
          <p:txBody>
            <a:bodyPr wrap="square" rtlCol="0">
              <a:spAutoFit/>
            </a:bodyPr>
            <a:lstStyle/>
            <a:p>
              <a:pPr algn="ctr"/>
              <a:r>
                <a:rPr lang="en-US" dirty="0"/>
                <a:t>P4</a:t>
              </a:r>
            </a:p>
          </p:txBody>
        </p:sp>
        <p:sp>
          <p:nvSpPr>
            <p:cNvPr id="17" name="Oval 16">
              <a:extLst>
                <a:ext uri="{FF2B5EF4-FFF2-40B4-BE49-F238E27FC236}">
                  <a16:creationId xmlns:a16="http://schemas.microsoft.com/office/drawing/2014/main" id="{CC8C31AD-4169-4219-A257-438C2A241603}"/>
                </a:ext>
              </a:extLst>
            </p:cNvPr>
            <p:cNvSpPr/>
            <p:nvPr/>
          </p:nvSpPr>
          <p:spPr>
            <a:xfrm>
              <a:off x="4831868" y="3286938"/>
              <a:ext cx="273498" cy="2844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A70032B-39D4-4F65-9110-AB381D88A932}"/>
                </a:ext>
              </a:extLst>
            </p:cNvPr>
            <p:cNvSpPr txBox="1"/>
            <p:nvPr/>
          </p:nvSpPr>
          <p:spPr>
            <a:xfrm flipH="1">
              <a:off x="4601425" y="2830079"/>
              <a:ext cx="674629" cy="369332"/>
            </a:xfrm>
            <a:prstGeom prst="rect">
              <a:avLst/>
            </a:prstGeom>
            <a:noFill/>
          </p:spPr>
          <p:txBody>
            <a:bodyPr wrap="square" rtlCol="0">
              <a:spAutoFit/>
            </a:bodyPr>
            <a:lstStyle/>
            <a:p>
              <a:pPr algn="ctr"/>
              <a:r>
                <a:rPr lang="en-US" dirty="0"/>
                <a:t>P3</a:t>
              </a:r>
            </a:p>
          </p:txBody>
        </p:sp>
        <p:sp>
          <p:nvSpPr>
            <p:cNvPr id="10" name="Arc 9">
              <a:extLst>
                <a:ext uri="{FF2B5EF4-FFF2-40B4-BE49-F238E27FC236}">
                  <a16:creationId xmlns:a16="http://schemas.microsoft.com/office/drawing/2014/main" id="{49BFA5A4-9A1A-4460-8C56-63EEDE1A3060}"/>
                </a:ext>
              </a:extLst>
            </p:cNvPr>
            <p:cNvSpPr/>
            <p:nvPr/>
          </p:nvSpPr>
          <p:spPr>
            <a:xfrm>
              <a:off x="3276600" y="3746577"/>
              <a:ext cx="2133600" cy="2730423"/>
            </a:xfrm>
            <a:prstGeom prst="arc">
              <a:avLst>
                <a:gd name="adj1" fmla="val 10783762"/>
                <a:gd name="adj2" fmla="val 21560696"/>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442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b="1" dirty="0"/>
              <a:t>PROPERTIES OF BEZIER CURVE</a:t>
            </a:r>
          </a:p>
          <a:p>
            <a:pPr marL="457200" indent="-457200" algn="just">
              <a:lnSpc>
                <a:spcPct val="150000"/>
              </a:lnSpc>
              <a:buFont typeface="+mj-lt"/>
              <a:buAutoNum type="arabicPeriod"/>
            </a:pPr>
            <a:r>
              <a:rPr lang="en-US" sz="2400" dirty="0"/>
              <a:t>It depends on number of control points</a:t>
            </a:r>
          </a:p>
          <a:p>
            <a:pPr marL="457200" indent="-457200" algn="just">
              <a:lnSpc>
                <a:spcPct val="150000"/>
              </a:lnSpc>
              <a:buFont typeface="+mj-lt"/>
              <a:buAutoNum type="arabicPeriod"/>
            </a:pPr>
            <a:endParaRPr lang="en-US" sz="2400" dirty="0"/>
          </a:p>
          <a:p>
            <a:pPr marL="457200" indent="-457200" algn="just">
              <a:lnSpc>
                <a:spcPct val="150000"/>
              </a:lnSpc>
              <a:buFont typeface="+mj-lt"/>
              <a:buAutoNum type="arabicPeriod"/>
            </a:pPr>
            <a:r>
              <a:rPr lang="en-US" sz="2400" dirty="0"/>
              <a:t>Curve will pass only through end points</a:t>
            </a:r>
          </a:p>
          <a:p>
            <a:pPr marL="457200" indent="-457200" algn="just">
              <a:lnSpc>
                <a:spcPct val="150000"/>
              </a:lnSpc>
              <a:buFont typeface="+mj-lt"/>
              <a:buAutoNum type="arabicPeriod"/>
            </a:pPr>
            <a:endParaRPr lang="en-US" sz="2400" dirty="0"/>
          </a:p>
          <a:p>
            <a:pPr marL="457200" indent="-457200" algn="just">
              <a:lnSpc>
                <a:spcPct val="150000"/>
              </a:lnSpc>
              <a:buFont typeface="+mj-lt"/>
              <a:buAutoNum type="arabicPeriod"/>
            </a:pPr>
            <a:r>
              <a:rPr lang="en-US" sz="2400" dirty="0"/>
              <a:t>Polynomial equation of a curve depends on number of control points.</a:t>
            </a:r>
          </a:p>
          <a:p>
            <a:pPr marL="0" indent="0" algn="just">
              <a:lnSpc>
                <a:spcPct val="150000"/>
              </a:lnSpc>
              <a:buNone/>
            </a:pPr>
            <a:r>
              <a:rPr lang="en-US" sz="2400" dirty="0"/>
              <a:t>If n = control points then degree of polynomial is defined as n-1.</a:t>
            </a:r>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49810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b="1" dirty="0"/>
                  <a:t>WORKING OF BEZIER CURVE</a:t>
                </a:r>
              </a:p>
              <a:p>
                <a:pPr algn="just">
                  <a:lnSpc>
                    <a:spcPct val="150000"/>
                  </a:lnSpc>
                </a:pPr>
                <a:r>
                  <a:rPr lang="en-US" sz="2400" dirty="0"/>
                  <a:t>BLENDING FUNCTION</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𝑛</m:t>
                          </m:r>
                        </m:sup>
                        <m:e>
                          <m:r>
                            <a:rPr lang="en-US" sz="2400" i="1">
                              <a:latin typeface="Cambria Math" panose="02040503050406030204" pitchFamily="18" charset="0"/>
                            </a:rPr>
                            <m:t>𝑃</m:t>
                          </m:r>
                          <m:r>
                            <a:rPr lang="en-US" sz="2400" i="1" baseline="-25000">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𝐵𝑖</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𝑢</m:t>
                          </m:r>
                          <m:r>
                            <a:rPr lang="en-US" sz="2400" i="1">
                              <a:latin typeface="Cambria Math" panose="02040503050406030204" pitchFamily="18" charset="0"/>
                            </a:rPr>
                            <m:t>)</m:t>
                          </m:r>
                        </m:e>
                      </m:nary>
                    </m:oMath>
                  </m:oMathPara>
                </a14:m>
                <a:endParaRPr lang="en-US" sz="24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≤1</m:t>
                      </m:r>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19200"/>
                <a:ext cx="8229600" cy="5181600"/>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357363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19200"/>
                <a:ext cx="8229600" cy="5181600"/>
              </a:xfrm>
            </p:spPr>
            <p:txBody>
              <a:bodyPr>
                <a:noAutofit/>
              </a:bodyPr>
              <a:lstStyle/>
              <a:p>
                <a:pPr marL="0" indent="0" algn="just">
                  <a:lnSpc>
                    <a:spcPct val="150000"/>
                  </a:lnSpc>
                  <a:buNone/>
                </a:pPr>
                <a:endParaRPr lang="en-US" sz="2400" i="1" dirty="0">
                  <a:latin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𝑐</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 </m:t>
                      </m:r>
                      <m:r>
                        <a:rPr lang="en-US" sz="2400" i="1">
                          <a:latin typeface="Cambria Math" panose="02040503050406030204" pitchFamily="18" charset="0"/>
                        </a:rPr>
                        <m:t>𝑢𝑖</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𝑛</m:t>
                      </m:r>
                      <m:r>
                        <a:rPr lang="en-US" sz="2400" i="1" baseline="30000">
                          <a:latin typeface="Cambria Math" panose="02040503050406030204" pitchFamily="18" charset="0"/>
                        </a:rPr>
                        <m:t>_</m:t>
                      </m:r>
                      <m:r>
                        <a:rPr lang="en-US" sz="2400" i="1" baseline="30000">
                          <a:latin typeface="Cambria Math" panose="02040503050406030204" pitchFamily="18" charset="0"/>
                        </a:rPr>
                        <m:t>𝑖</m:t>
                      </m:r>
                    </m:oMath>
                  </m:oMathPara>
                </a14:m>
                <a:endParaRPr lang="en-US" sz="2400" baseline="300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𝑛</m:t>
                          </m:r>
                          <m:r>
                            <a:rPr lang="en-US" sz="2400" i="1">
                              <a:latin typeface="Cambria Math" panose="02040503050406030204" pitchFamily="18" charset="0"/>
                            </a:rPr>
                            <m:t>!</m:t>
                          </m:r>
                        </m:num>
                        <m:den>
                          <m:r>
                            <a:rPr lang="en-US" sz="2400" i="1">
                              <a:latin typeface="Cambria Math" panose="02040503050406030204" pitchFamily="18" charset="0"/>
                            </a:rPr>
                            <m:t>𝑖</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𝑖</m:t>
                              </m:r>
                            </m:e>
                          </m:d>
                          <m:r>
                            <a:rPr lang="en-US" sz="2400" i="1">
                              <a:latin typeface="Cambria Math" panose="02040503050406030204" pitchFamily="18" charset="0"/>
                            </a:rPr>
                            <m:t>!</m:t>
                          </m:r>
                        </m:den>
                      </m:f>
                    </m:oMath>
                  </m:oMathPara>
                </a14:m>
                <a:endParaRPr lang="en-US" sz="24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𝑛</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f>
                        <m:fPr>
                          <m:ctrlPr>
                            <a:rPr lang="en-US" sz="2400" i="1">
                              <a:latin typeface="Cambria Math" panose="02040503050406030204" pitchFamily="18" charset="0"/>
                            </a:rPr>
                          </m:ctrlPr>
                        </m:fPr>
                        <m:num>
                          <m:r>
                            <m:rPr>
                              <m:sty m:val="p"/>
                            </m:rPr>
                            <a:rPr lang="en-US" sz="2400">
                              <a:latin typeface="Cambria Math" panose="02040503050406030204" pitchFamily="18" charset="0"/>
                            </a:rPr>
                            <m:t>n</m:t>
                          </m:r>
                          <m:r>
                            <a:rPr lang="en-US" sz="2400">
                              <a:latin typeface="Cambria Math" panose="02040503050406030204" pitchFamily="18" charset="0"/>
                            </a:rPr>
                            <m:t>!</m:t>
                          </m:r>
                        </m:num>
                        <m:den>
                          <m:r>
                            <m:rPr>
                              <m:sty m:val="p"/>
                            </m:rPr>
                            <a:rPr lang="en-US" sz="2400">
                              <a:latin typeface="Cambria Math" panose="02040503050406030204" pitchFamily="18" charset="0"/>
                            </a:rPr>
                            <m:t>i</m:t>
                          </m:r>
                          <m:r>
                            <a:rPr lang="en-US" sz="2400">
                              <a:latin typeface="Cambria Math" panose="02040503050406030204" pitchFamily="18" charset="0"/>
                            </a:rPr>
                            <m:t>!</m:t>
                          </m:r>
                          <m:d>
                            <m:dPr>
                              <m:ctrlPr>
                                <a:rPr lang="en-US" sz="2400" i="1">
                                  <a:latin typeface="Cambria Math" panose="02040503050406030204" pitchFamily="18" charset="0"/>
                                </a:rPr>
                              </m:ctrlPr>
                            </m:dPr>
                            <m:e>
                              <m:r>
                                <m:rPr>
                                  <m:sty m:val="p"/>
                                </m:rPr>
                                <a:rPr lang="en-US" sz="2400">
                                  <a:latin typeface="Cambria Math" panose="02040503050406030204" pitchFamily="18" charset="0"/>
                                </a:rPr>
                                <m:t>n</m:t>
                              </m:r>
                              <m:r>
                                <a:rPr lang="en-US" sz="2400">
                                  <a:latin typeface="Cambria Math" panose="02040503050406030204" pitchFamily="18" charset="0"/>
                                </a:rPr>
                                <m:t>−</m:t>
                              </m:r>
                              <m:r>
                                <m:rPr>
                                  <m:sty m:val="p"/>
                                </m:rPr>
                                <a:rPr lang="en-US" sz="2400">
                                  <a:latin typeface="Cambria Math" panose="02040503050406030204" pitchFamily="18" charset="0"/>
                                </a:rPr>
                                <m:t>i</m:t>
                              </m:r>
                            </m:e>
                          </m:d>
                          <m:r>
                            <a:rPr lang="en-US" sz="2400">
                              <a:latin typeface="Cambria Math" panose="02040503050406030204" pitchFamily="18" charset="0"/>
                            </a:rPr>
                            <m:t>!</m:t>
                          </m:r>
                        </m:den>
                      </m:f>
                      <m:r>
                        <a:rPr lang="en-US" sz="2400">
                          <a:latin typeface="Cambria Math" panose="02040503050406030204" pitchFamily="18" charset="0"/>
                        </a:rPr>
                        <m:t> </m:t>
                      </m:r>
                      <m:r>
                        <m:rPr>
                          <m:sty m:val="p"/>
                        </m:rPr>
                        <a:rPr lang="en-US" sz="2400">
                          <a:latin typeface="Cambria Math" panose="02040503050406030204" pitchFamily="18" charset="0"/>
                        </a:rPr>
                        <m:t>ui</m:t>
                      </m:r>
                      <m:d>
                        <m:dPr>
                          <m:ctrlPr>
                            <a:rPr lang="en-US" sz="2400" i="1">
                              <a:latin typeface="Cambria Math" panose="02040503050406030204" pitchFamily="18" charset="0"/>
                            </a:rPr>
                          </m:ctrlPr>
                        </m:dPr>
                        <m:e>
                          <m:r>
                            <a:rPr lang="en-US" sz="2400">
                              <a:latin typeface="Cambria Math" panose="02040503050406030204" pitchFamily="18" charset="0"/>
                            </a:rPr>
                            <m:t>1−</m:t>
                          </m:r>
                          <m:r>
                            <m:rPr>
                              <m:sty m:val="p"/>
                            </m:rPr>
                            <a:rPr lang="en-US" sz="2400">
                              <a:latin typeface="Cambria Math" panose="02040503050406030204" pitchFamily="18" charset="0"/>
                            </a:rPr>
                            <m:t>u</m:t>
                          </m:r>
                        </m:e>
                      </m:d>
                      <m:r>
                        <m:rPr>
                          <m:sty m:val="p"/>
                        </m:rPr>
                        <a:rPr lang="en-US" sz="2400" baseline="30000">
                          <a:latin typeface="Cambria Math" panose="02040503050406030204" pitchFamily="18" charset="0"/>
                        </a:rPr>
                        <m:t>n</m:t>
                      </m:r>
                      <m:r>
                        <a:rPr lang="en-US" sz="2400" baseline="30000">
                          <a:latin typeface="Cambria Math" panose="02040503050406030204" pitchFamily="18" charset="0"/>
                        </a:rPr>
                        <m:t>_</m:t>
                      </m:r>
                      <m:r>
                        <m:rPr>
                          <m:sty m:val="p"/>
                        </m:rPr>
                        <a:rPr lang="en-US" sz="2400" baseline="30000">
                          <a:latin typeface="Cambria Math" panose="02040503050406030204" pitchFamily="18" charset="0"/>
                        </a:rPr>
                        <m:t>i</m:t>
                      </m:r>
                    </m:oMath>
                  </m:oMathPara>
                </a14:m>
                <a:endParaRPr lang="en-US" sz="2400"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19200"/>
                <a:ext cx="8229600" cy="5181600"/>
              </a:xfrm>
              <a:blipFill>
                <a:blip r:embed="rId2"/>
                <a:stretch>
                  <a:fillRect/>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53062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19200"/>
                <a:ext cx="8229600" cy="5181600"/>
              </a:xfrm>
            </p:spPr>
            <p:txBody>
              <a:bodyPr>
                <a:noAutofit/>
              </a:bodyPr>
              <a:lstStyle/>
              <a:p>
                <a:pPr marL="0" indent="0" algn="just">
                  <a:lnSpc>
                    <a:spcPct val="150000"/>
                  </a:lnSpc>
                  <a:buNone/>
                </a:pPr>
                <a:r>
                  <a:rPr lang="en-US" sz="2400" b="1" i="1" dirty="0"/>
                  <a:t>CUBIC BEZIER CURVE : </a:t>
                </a:r>
                <a:r>
                  <a:rPr lang="en-US" sz="2400" i="1" dirty="0"/>
                  <a:t>Degree of Polynomial  is 3</a:t>
                </a:r>
                <a:endParaRPr lang="en-US" sz="2400" b="1" i="1"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𝑛</m:t>
                          </m:r>
                        </m:sup>
                        <m:e>
                          <m:r>
                            <a:rPr lang="en-US" sz="2400" i="1">
                              <a:latin typeface="Cambria Math" panose="02040503050406030204" pitchFamily="18" charset="0"/>
                            </a:rPr>
                            <m:t>𝑃</m:t>
                          </m:r>
                          <m:r>
                            <a:rPr lang="en-US" sz="2400" i="1" baseline="-25000">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𝐵𝑖</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𝑢</m:t>
                          </m:r>
                          <m:r>
                            <a:rPr lang="en-US" sz="2400" i="1">
                              <a:latin typeface="Cambria Math" panose="02040503050406030204" pitchFamily="18" charset="0"/>
                            </a:rPr>
                            <m:t>)</m:t>
                          </m:r>
                        </m:e>
                      </m:nary>
                    </m:oMath>
                  </m:oMathPara>
                </a14:m>
                <a:endParaRPr lang="en-US" sz="2400" b="1" i="1" dirty="0"/>
              </a:p>
              <a:p>
                <a:pPr marL="0" indent="0" algn="just">
                  <a:lnSpc>
                    <a:spcPct val="150000"/>
                  </a:lnSpc>
                  <a:buNone/>
                </a:pP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0</m:t>
                    </m:r>
                    <m:r>
                      <a:rPr lang="en-US" sz="2400" i="1">
                        <a:latin typeface="Cambria Math" panose="02040503050406030204" pitchFamily="18" charset="0"/>
                      </a:rPr>
                      <m:t>𝐵</m:t>
                    </m:r>
                    <m:r>
                      <a:rPr lang="en-US" sz="2400" i="1" baseline="-25000">
                        <a:latin typeface="Cambria Math" panose="02040503050406030204" pitchFamily="18" charset="0"/>
                      </a:rPr>
                      <m:t>0</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oMath>
                </a14:m>
                <a:r>
                  <a:rPr lang="en-US" sz="2400" dirty="0"/>
                  <a:t> </a:t>
                </a:r>
                <a14:m>
                  <m:oMath xmlns:m="http://schemas.openxmlformats.org/officeDocument/2006/math">
                    <m:r>
                      <a:rPr lang="en-US" sz="2400" i="1">
                        <a:latin typeface="Cambria Math" panose="02040503050406030204" pitchFamily="18" charset="0"/>
                      </a:rPr>
                      <m:t>𝑃</m:t>
                    </m:r>
                    <m:r>
                      <a:rPr lang="en-US" sz="2400" i="1" baseline="-25000">
                        <a:latin typeface="Cambria Math" panose="02040503050406030204" pitchFamily="18" charset="0"/>
                      </a:rPr>
                      <m:t>1</m:t>
                    </m:r>
                    <m:r>
                      <a:rPr lang="en-US" sz="2400" i="1">
                        <a:latin typeface="Cambria Math" panose="02040503050406030204" pitchFamily="18" charset="0"/>
                      </a:rPr>
                      <m:t>𝐵</m:t>
                    </m:r>
                    <m:r>
                      <a:rPr lang="en-US" sz="2400" i="1" baseline="-25000">
                        <a:latin typeface="Cambria Math" panose="02040503050406030204" pitchFamily="18" charset="0"/>
                      </a:rPr>
                      <m:t>1</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2</m:t>
                    </m:r>
                    <m:r>
                      <a:rPr lang="en-US" sz="2400" i="1">
                        <a:latin typeface="Cambria Math" panose="02040503050406030204" pitchFamily="18" charset="0"/>
                      </a:rPr>
                      <m:t>𝐵</m:t>
                    </m:r>
                    <m:r>
                      <a:rPr lang="en-US" sz="2400" i="1" baseline="-25000">
                        <a:latin typeface="Cambria Math" panose="02040503050406030204" pitchFamily="18" charset="0"/>
                      </a:rPr>
                      <m:t>2</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3</m:t>
                    </m:r>
                    <m:r>
                      <a:rPr lang="en-US" sz="2400" i="1">
                        <a:latin typeface="Cambria Math" panose="02040503050406030204" pitchFamily="18" charset="0"/>
                      </a:rPr>
                      <m:t>𝐵</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oMath>
                </a14:m>
                <a:endParaRPr lang="en-US" sz="2400" i="1" dirty="0"/>
              </a:p>
              <a:p>
                <a:pPr marL="0" indent="0" algn="just">
                  <a:lnSpc>
                    <a:spcPct val="150000"/>
                  </a:lnSpc>
                  <a:buNone/>
                </a:pPr>
                <a:endParaRPr lang="en-US" sz="2400" i="1"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1" baseline="-25000">
                          <a:latin typeface="Cambria Math" panose="02040503050406030204" pitchFamily="18" charset="0"/>
                        </a:rPr>
                        <m:t>0</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𝑐</m:t>
                      </m:r>
                      <m:d>
                        <m:dPr>
                          <m:ctrlPr>
                            <a:rPr lang="en-US" sz="2400" i="1">
                              <a:latin typeface="Cambria Math" panose="02040503050406030204" pitchFamily="18" charset="0"/>
                            </a:rPr>
                          </m:ctrlPr>
                        </m:dPr>
                        <m:e>
                          <m:r>
                            <a:rPr lang="en-US" sz="2400" i="1">
                              <a:latin typeface="Cambria Math" panose="02040503050406030204" pitchFamily="18" charset="0"/>
                            </a:rPr>
                            <m:t>3,0</m:t>
                          </m:r>
                        </m:e>
                      </m:d>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0</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3_0</m:t>
                      </m:r>
                    </m:oMath>
                  </m:oMathPara>
                </a14:m>
                <a:endParaRPr lang="en-US" sz="2400" i="1" baseline="30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3!</m:t>
                          </m:r>
                        </m:num>
                        <m:den>
                          <m:r>
                            <a:rPr lang="en-US" sz="2400">
                              <a:latin typeface="Cambria Math" panose="02040503050406030204" pitchFamily="18" charset="0"/>
                            </a:rPr>
                            <m:t>0!3!</m:t>
                          </m:r>
                        </m:den>
                      </m:f>
                      <m:d>
                        <m:dPr>
                          <m:ctrlPr>
                            <a:rPr lang="en-US" sz="2400" i="1">
                              <a:latin typeface="Cambria Math" panose="02040503050406030204" pitchFamily="18" charset="0"/>
                            </a:rPr>
                          </m:ctrlPr>
                        </m:dPr>
                        <m:e>
                          <m:r>
                            <a:rPr lang="en-US" sz="2400">
                              <a:latin typeface="Cambria Math" panose="02040503050406030204" pitchFamily="18" charset="0"/>
                            </a:rPr>
                            <m:t>1−</m:t>
                          </m:r>
                          <m:r>
                            <m:rPr>
                              <m:sty m:val="p"/>
                            </m:rPr>
                            <a:rPr lang="en-US" sz="2400">
                              <a:latin typeface="Cambria Math" panose="02040503050406030204" pitchFamily="18" charset="0"/>
                            </a:rPr>
                            <m:t>u</m:t>
                          </m:r>
                        </m:e>
                      </m:d>
                      <m:r>
                        <a:rPr lang="en-US" sz="2400" baseline="30000">
                          <a:latin typeface="Cambria Math" panose="02040503050406030204" pitchFamily="18" charset="0"/>
                        </a:rPr>
                        <m:t>3</m:t>
                      </m:r>
                      <m:r>
                        <a:rPr lang="en-US" sz="2400">
                          <a:latin typeface="Cambria Math" panose="02040503050406030204" pitchFamily="18" charset="0"/>
                        </a:rPr>
                        <m:t>=</m:t>
                      </m:r>
                      <m:d>
                        <m:dPr>
                          <m:ctrlPr>
                            <a:rPr lang="en-US" sz="2400" i="1">
                              <a:latin typeface="Cambria Math" panose="02040503050406030204" pitchFamily="18" charset="0"/>
                            </a:rPr>
                          </m:ctrlPr>
                        </m:dPr>
                        <m:e>
                          <m:r>
                            <a:rPr lang="en-US" sz="2400">
                              <a:latin typeface="Cambria Math" panose="02040503050406030204" pitchFamily="18" charset="0"/>
                            </a:rPr>
                            <m:t>1−</m:t>
                          </m:r>
                          <m:r>
                            <m:rPr>
                              <m:sty m:val="p"/>
                            </m:rPr>
                            <a:rPr lang="en-US" sz="2400">
                              <a:latin typeface="Cambria Math" panose="02040503050406030204" pitchFamily="18" charset="0"/>
                            </a:rPr>
                            <m:t>u</m:t>
                          </m:r>
                        </m:e>
                      </m:d>
                      <m:r>
                        <a:rPr lang="en-US" sz="2400" baseline="30000">
                          <a:latin typeface="Cambria Math" panose="02040503050406030204" pitchFamily="18" charset="0"/>
                        </a:rPr>
                        <m:t>3</m:t>
                      </m:r>
                    </m:oMath>
                  </m:oMathPara>
                </a14:m>
                <a:endParaRPr lang="en-US" sz="2400"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19200"/>
                <a:ext cx="8229600" cy="5181600"/>
              </a:xfrm>
              <a:blipFill>
                <a:blip r:embed="rId2"/>
                <a:stretch>
                  <a:fillRect l="-111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390511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19200"/>
                <a:ext cx="8229600" cy="5181600"/>
              </a:xfrm>
            </p:spPr>
            <p:txBody>
              <a:bodyPr>
                <a:noAutofit/>
              </a:body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1" baseline="-25000">
                          <a:latin typeface="Cambria Math" panose="02040503050406030204" pitchFamily="18" charset="0"/>
                        </a:rPr>
                        <m:t>1</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𝑐</m:t>
                      </m:r>
                      <m:d>
                        <m:dPr>
                          <m:ctrlPr>
                            <a:rPr lang="en-US" sz="2400" i="1">
                              <a:latin typeface="Cambria Math" panose="02040503050406030204" pitchFamily="18" charset="0"/>
                            </a:rPr>
                          </m:ctrlPr>
                        </m:dPr>
                        <m:e>
                          <m:r>
                            <a:rPr lang="en-US" sz="2400" i="1">
                              <a:latin typeface="Cambria Math" panose="02040503050406030204" pitchFamily="18" charset="0"/>
                            </a:rPr>
                            <m:t>3,1</m:t>
                          </m:r>
                        </m:e>
                      </m:d>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1</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3_1</m:t>
                      </m:r>
                    </m:oMath>
                  </m:oMathPara>
                </a14:m>
                <a:endParaRPr lang="en-US" sz="2400" i="1" baseline="30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=3</m:t>
                      </m:r>
                      <m:r>
                        <a:rPr lang="en-US" sz="2400" i="1">
                          <a:latin typeface="Cambria Math" panose="02040503050406030204" pitchFamily="18" charset="0"/>
                        </a:rPr>
                        <m:t>𝑢</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oMath>
                  </m:oMathPara>
                </a14:m>
                <a:endParaRPr lang="en-US" sz="2400" i="1" baseline="30000" dirty="0"/>
              </a:p>
              <a:p>
                <a:pPr marL="0" indent="0" algn="just">
                  <a:lnSpc>
                    <a:spcPct val="150000"/>
                  </a:lnSpc>
                  <a:buNone/>
                </a:pPr>
                <a:endParaRPr lang="en-US" sz="2400" i="1" dirty="0">
                  <a:latin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1" baseline="-25000">
                          <a:latin typeface="Cambria Math" panose="02040503050406030204" pitchFamily="18" charset="0"/>
                        </a:rPr>
                        <m:t>2</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𝑐</m:t>
                      </m:r>
                      <m:d>
                        <m:dPr>
                          <m:ctrlPr>
                            <a:rPr lang="en-US" sz="2400" i="1">
                              <a:latin typeface="Cambria Math" panose="02040503050406030204" pitchFamily="18" charset="0"/>
                            </a:rPr>
                          </m:ctrlPr>
                        </m:dPr>
                        <m:e>
                          <m:r>
                            <a:rPr lang="en-US" sz="2400" i="1">
                              <a:latin typeface="Cambria Math" panose="02040503050406030204" pitchFamily="18" charset="0"/>
                            </a:rPr>
                            <m:t>3,2</m:t>
                          </m:r>
                        </m:e>
                      </m:d>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3_2</m:t>
                      </m:r>
                    </m:oMath>
                  </m:oMathPara>
                </a14:m>
                <a:endParaRPr lang="en-US" sz="2400" i="1" baseline="30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=3</m:t>
                      </m:r>
                      <m:r>
                        <a:rPr lang="en-US" sz="2400" i="1">
                          <a:latin typeface="Cambria Math" panose="02040503050406030204" pitchFamily="18" charset="0"/>
                        </a:rPr>
                        <m:t>𝑢</m:t>
                      </m:r>
                      <m:r>
                        <a:rPr lang="en-US" sz="2400" i="1" baseline="30000">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oMath>
                  </m:oMathPara>
                </a14:m>
                <a:endParaRPr lang="en-US" sz="2400" i="1" baseline="30000" dirty="0"/>
              </a:p>
              <a:p>
                <a:pPr marL="0" indent="0" algn="just">
                  <a:lnSpc>
                    <a:spcPct val="150000"/>
                  </a:lnSpc>
                  <a:buNone/>
                </a:pPr>
                <a:endParaRPr lang="en-US" sz="2400" i="1" baseline="30000" dirty="0"/>
              </a:p>
              <a:p>
                <a:pPr marL="0" indent="0" algn="just">
                  <a:lnSpc>
                    <a:spcPct val="150000"/>
                  </a:lnSpc>
                  <a:buNone/>
                </a:pPr>
                <a:endParaRPr lang="en-US" sz="2400" i="1" baseline="30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𝐵</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baseline="-25000">
                          <a:latin typeface="Cambria Math" panose="02040503050406030204" pitchFamily="18" charset="0"/>
                        </a:rPr>
                        <m:t>3</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𝑐</m:t>
                      </m:r>
                      <m:d>
                        <m:dPr>
                          <m:ctrlPr>
                            <a:rPr lang="en-US" sz="2400" i="1">
                              <a:latin typeface="Cambria Math" panose="02040503050406030204" pitchFamily="18" charset="0"/>
                            </a:rPr>
                          </m:ctrlPr>
                        </m:dPr>
                        <m:e>
                          <m:r>
                            <a:rPr lang="en-US" sz="2400" i="1">
                              <a:latin typeface="Cambria Math" panose="02040503050406030204" pitchFamily="18" charset="0"/>
                            </a:rPr>
                            <m:t>3,3</m:t>
                          </m:r>
                        </m:e>
                      </m:d>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3_3</m:t>
                      </m:r>
                    </m:oMath>
                  </m:oMathPara>
                </a14:m>
                <a:endParaRPr lang="en-US" sz="2400" i="1" baseline="30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i="1" baseline="30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19200"/>
                <a:ext cx="8229600" cy="5181600"/>
              </a:xfrm>
              <a:blipFill>
                <a:blip r:embed="rId2"/>
                <a:stretch>
                  <a:fillRect/>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3807130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投影片編號版面配置區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Arial" panose="020B0604020202020204" pitchFamily="34" charset="0"/>
                <a:ea typeface="MS Song" pitchFamily="49" charset="-122"/>
              </a:defRPr>
            </a:lvl1pPr>
            <a:lvl2pPr marL="742950" indent="-285750" eaLnBrk="0" hangingPunct="0">
              <a:defRPr kumimoji="1" sz="2400">
                <a:solidFill>
                  <a:schemeClr val="tx1"/>
                </a:solidFill>
                <a:latin typeface="Arial" panose="020B0604020202020204" pitchFamily="34" charset="0"/>
                <a:ea typeface="MS Song" pitchFamily="49" charset="-122"/>
              </a:defRPr>
            </a:lvl2pPr>
            <a:lvl3pPr marL="1143000" indent="-228600" eaLnBrk="0" hangingPunct="0">
              <a:defRPr kumimoji="1" sz="2400">
                <a:solidFill>
                  <a:schemeClr val="tx1"/>
                </a:solidFill>
                <a:latin typeface="Arial" panose="020B0604020202020204" pitchFamily="34" charset="0"/>
                <a:ea typeface="MS Song" pitchFamily="49" charset="-122"/>
              </a:defRPr>
            </a:lvl3pPr>
            <a:lvl4pPr marL="1600200" indent="-228600" eaLnBrk="0" hangingPunct="0">
              <a:defRPr kumimoji="1" sz="2400">
                <a:solidFill>
                  <a:schemeClr val="tx1"/>
                </a:solidFill>
                <a:latin typeface="Arial" panose="020B0604020202020204" pitchFamily="34" charset="0"/>
                <a:ea typeface="MS Song" pitchFamily="49" charset="-122"/>
              </a:defRPr>
            </a:lvl4pPr>
            <a:lvl5pPr marL="2057400" indent="-228600" eaLnBrk="0" hangingPunct="0">
              <a:defRPr kumimoji="1" sz="2400">
                <a:solidFill>
                  <a:schemeClr val="tx1"/>
                </a:solidFill>
                <a:latin typeface="Arial" panose="020B0604020202020204" pitchFamily="34" charset="0"/>
                <a:ea typeface="MS Song" pitchFamily="49" charset="-122"/>
              </a:defRPr>
            </a:lvl5pPr>
            <a:lvl6pPr marL="25146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6pPr>
            <a:lvl7pPr marL="29718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7pPr>
            <a:lvl8pPr marL="34290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8pPr>
            <a:lvl9pPr marL="3886200" indent="-228600" algn="ctr" eaLnBrk="0" fontAlgn="base" hangingPunct="0">
              <a:spcBef>
                <a:spcPct val="20000"/>
              </a:spcBef>
              <a:spcAft>
                <a:spcPct val="0"/>
              </a:spcAft>
              <a:buSzPct val="100000"/>
              <a:defRPr kumimoji="1" sz="2400">
                <a:solidFill>
                  <a:schemeClr val="tx1"/>
                </a:solidFill>
                <a:latin typeface="Arial" panose="020B0604020202020204" pitchFamily="34" charset="0"/>
                <a:ea typeface="MS Song" pitchFamily="49" charset="-122"/>
              </a:defRPr>
            </a:lvl9pPr>
          </a:lstStyle>
          <a:p>
            <a:pPr eaLnBrk="1" hangingPunct="1"/>
            <a:endParaRPr lang="en-US" altLang="zh-TW" sz="1400"/>
          </a:p>
          <a:p>
            <a:pPr eaLnBrk="1" hangingPunct="1"/>
            <a:r>
              <a:rPr lang="en-US" altLang="zh-TW" sz="1400"/>
              <a:t>Page </a:t>
            </a:r>
            <a:fld id="{1DC8FE6B-D328-44BF-A001-F97C9AECDF3E}" type="slidenum">
              <a:rPr lang="en-US" altLang="zh-TW" sz="1400"/>
              <a:pPr eaLnBrk="1" hangingPunct="1"/>
              <a:t>9</a:t>
            </a:fld>
            <a:endParaRPr lang="en-US" altLang="zh-TW" sz="1400"/>
          </a:p>
        </p:txBody>
      </p:sp>
      <p:sp>
        <p:nvSpPr>
          <p:cNvPr id="62466" name="Rectangle 2"/>
          <p:cNvSpPr>
            <a:spLocks noGrp="1" noChangeArrowheads="1"/>
          </p:cNvSpPr>
          <p:nvPr>
            <p:ph type="title"/>
          </p:nvPr>
        </p:nvSpPr>
        <p:spPr>
          <a:xfrm>
            <a:off x="1524001" y="152400"/>
            <a:ext cx="4714875" cy="609600"/>
          </a:xfrm>
        </p:spPr>
        <p:txBody>
          <a:bodyPr>
            <a:normAutofit fontScale="90000"/>
          </a:bodyPr>
          <a:lstStyle/>
          <a:p>
            <a:pPr eaLnBrk="1" hangingPunct="1">
              <a:defRPr/>
            </a:pPr>
            <a:r>
              <a:rPr lang="en-US" altLang="zh-TW" dirty="0"/>
              <a:t>1.2 Output Device</a:t>
            </a:r>
            <a:endParaRPr lang="zh-TW" altLang="en-US" dirty="0"/>
          </a:p>
        </p:txBody>
      </p:sp>
      <p:sp>
        <p:nvSpPr>
          <p:cNvPr id="20485" name="Rectangle 3"/>
          <p:cNvSpPr>
            <a:spLocks noGrp="1" noChangeArrowheads="1"/>
          </p:cNvSpPr>
          <p:nvPr>
            <p:ph type="body" idx="1"/>
          </p:nvPr>
        </p:nvSpPr>
        <p:spPr>
          <a:xfrm>
            <a:off x="1981200" y="990601"/>
            <a:ext cx="8229600" cy="5059363"/>
          </a:xfrm>
        </p:spPr>
        <p:txBody>
          <a:bodyPr/>
          <a:lstStyle/>
          <a:p>
            <a:pPr eaLnBrk="1" hangingPunct="1"/>
            <a:r>
              <a:rPr lang="en-US" altLang="zh-TW"/>
              <a:t>Monitor</a:t>
            </a:r>
          </a:p>
          <a:p>
            <a:pPr eaLnBrk="1" hangingPunct="1">
              <a:buFontTx/>
              <a:buNone/>
            </a:pPr>
            <a:r>
              <a:rPr lang="en-US" altLang="zh-TW"/>
              <a:t>‧</a:t>
            </a:r>
            <a:r>
              <a:rPr lang="en-US" altLang="zh-TW" sz="2400">
                <a:solidFill>
                  <a:srgbClr val="000000"/>
                </a:solidFill>
                <a:latin typeface="Times New Roman" panose="02020603050405020304" pitchFamily="18" charset="0"/>
              </a:rPr>
              <a:t>There are two main types of monitor, namely the CRT (Cathode Ray Tube) monitor and the LCD (Liquid Crystal Display) monitor.</a:t>
            </a:r>
            <a:endParaRPr lang="en-US" altLang="zh-TW" sz="2400"/>
          </a:p>
          <a:p>
            <a:pPr eaLnBrk="1" hangingPunct="1">
              <a:buFontTx/>
              <a:buNone/>
            </a:pPr>
            <a:r>
              <a:rPr lang="en-US" altLang="zh-TW" sz="2400"/>
              <a:t>‧</a:t>
            </a:r>
            <a:r>
              <a:rPr lang="en-US" altLang="zh-TW" sz="2400">
                <a:solidFill>
                  <a:srgbClr val="000000"/>
                </a:solidFill>
                <a:latin typeface="Times New Roman" panose="02020603050405020304" pitchFamily="18" charset="0"/>
              </a:rPr>
              <a:t>They can show the data processed by the computer in the form of text, images or visual information.</a:t>
            </a:r>
            <a:endParaRPr lang="en-US" altLang="zh-TW" sz="2400"/>
          </a:p>
          <a:p>
            <a:pPr eaLnBrk="1" hangingPunct="1">
              <a:buFontTx/>
              <a:buNone/>
            </a:pPr>
            <a:r>
              <a:rPr lang="en-US" altLang="zh-TW" sz="2400"/>
              <a:t>‧</a:t>
            </a:r>
            <a:r>
              <a:rPr lang="en-US" altLang="zh-TW" sz="2400">
                <a:solidFill>
                  <a:srgbClr val="000000"/>
                </a:solidFill>
                <a:latin typeface="Times New Roman" panose="02020603050405020304" pitchFamily="18" charset="0"/>
              </a:rPr>
              <a:t>The output on the monitor is only temporary and can only be viewed on the computer screen.</a:t>
            </a:r>
          </a:p>
          <a:p>
            <a:pPr eaLnBrk="1" hangingPunct="1">
              <a:buFontTx/>
              <a:buNone/>
            </a:pPr>
            <a:endParaRPr lang="en-US" altLang="zh-TW" sz="2400"/>
          </a:p>
        </p:txBody>
      </p:sp>
      <p:pic>
        <p:nvPicPr>
          <p:cNvPr id="20486" name="Picture 6" descr="D:\img\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4572000"/>
            <a:ext cx="24733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7" descr="D:\img\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508500"/>
            <a:ext cx="2046288"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711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0" y="1219200"/>
                <a:ext cx="9144000" cy="5181600"/>
              </a:xfrm>
            </p:spPr>
            <p:txBody>
              <a:bodyPr>
                <a:noAutofit/>
              </a:body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m:t>
                      </m:r>
                      <m:d>
                        <m:dPr>
                          <m:ctrlPr>
                            <a:rPr lang="en-US" sz="2400" b="1" i="1">
                              <a:latin typeface="Cambria Math" panose="02040503050406030204" pitchFamily="18" charset="0"/>
                            </a:rPr>
                          </m:ctrlPr>
                        </m:dPr>
                        <m:e>
                          <m:r>
                            <a:rPr lang="en-US" sz="2400" b="1" i="1">
                              <a:latin typeface="Cambria Math" panose="02040503050406030204" pitchFamily="18" charset="0"/>
                            </a:rPr>
                            <m:t>𝒖</m:t>
                          </m:r>
                        </m:e>
                      </m:d>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𝟎</m:t>
                      </m:r>
                      <m:d>
                        <m:dPr>
                          <m:ctrlPr>
                            <a:rPr lang="en-US" sz="2400" b="1" i="1">
                              <a:latin typeface="Cambria Math" panose="02040503050406030204" pitchFamily="18" charset="0"/>
                            </a:rPr>
                          </m:ctrlPr>
                        </m:d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𝒖</m:t>
                          </m:r>
                        </m:e>
                      </m:d>
                      <m:r>
                        <a:rPr lang="en-US" sz="2400" b="1" i="1" baseline="30000">
                          <a:latin typeface="Cambria Math" panose="02040503050406030204" pitchFamily="18" charset="0"/>
                        </a:rPr>
                        <m:t>𝟑</m:t>
                      </m:r>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𝟑</m:t>
                      </m:r>
                      <m:r>
                        <a:rPr lang="en-US" sz="2400" b="1" i="1">
                          <a:latin typeface="Cambria Math" panose="02040503050406030204" pitchFamily="18" charset="0"/>
                        </a:rPr>
                        <m:t>𝒖</m:t>
                      </m:r>
                      <m:r>
                        <a:rPr lang="en-US" sz="2400" b="1" i="1">
                          <a:latin typeface="Cambria Math" panose="02040503050406030204" pitchFamily="18" charset="0"/>
                        </a:rPr>
                        <m:t>.</m:t>
                      </m:r>
                      <m:d>
                        <m:dPr>
                          <m:ctrlPr>
                            <a:rPr lang="en-US" sz="2400" b="1" i="1">
                              <a:latin typeface="Cambria Math" panose="02040503050406030204" pitchFamily="18" charset="0"/>
                            </a:rPr>
                          </m:ctrlPr>
                        </m:d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𝒖</m:t>
                          </m:r>
                        </m:e>
                      </m:d>
                      <m:r>
                        <a:rPr lang="en-US" sz="2400" b="1" i="1" baseline="30000">
                          <a:latin typeface="Cambria Math" panose="02040503050406030204" pitchFamily="18" charset="0"/>
                        </a:rPr>
                        <m:t>𝟐</m:t>
                      </m:r>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𝟐</m:t>
                      </m:r>
                      <m:r>
                        <a:rPr lang="en-US" sz="2400" b="1" i="1">
                          <a:latin typeface="Cambria Math" panose="02040503050406030204" pitchFamily="18" charset="0"/>
                        </a:rPr>
                        <m:t>.</m:t>
                      </m:r>
                      <m:r>
                        <a:rPr lang="en-US" sz="2400" b="1" i="1">
                          <a:latin typeface="Cambria Math" panose="02040503050406030204" pitchFamily="18" charset="0"/>
                        </a:rPr>
                        <m:t>𝟑</m:t>
                      </m:r>
                      <m:r>
                        <a:rPr lang="en-US" sz="2400" b="1" i="1">
                          <a:latin typeface="Cambria Math" panose="02040503050406030204" pitchFamily="18" charset="0"/>
                        </a:rPr>
                        <m:t>𝒖</m:t>
                      </m:r>
                      <m:r>
                        <a:rPr lang="en-US" sz="2400" b="1" i="1" baseline="30000">
                          <a:latin typeface="Cambria Math" panose="02040503050406030204" pitchFamily="18" charset="0"/>
                        </a:rPr>
                        <m:t>𝟐</m:t>
                      </m:r>
                      <m:r>
                        <a:rPr lang="en-US" sz="2400" b="1" i="1">
                          <a:latin typeface="Cambria Math" panose="02040503050406030204" pitchFamily="18" charset="0"/>
                        </a:rPr>
                        <m:t>.</m:t>
                      </m:r>
                      <m:d>
                        <m:dPr>
                          <m:ctrlPr>
                            <a:rPr lang="en-US" sz="2400" b="1" i="1">
                              <a:latin typeface="Cambria Math" panose="02040503050406030204" pitchFamily="18" charset="0"/>
                            </a:rPr>
                          </m:ctrlPr>
                        </m:d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𝒖</m:t>
                          </m:r>
                        </m:e>
                      </m:d>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𝟑</m:t>
                      </m:r>
                      <m:r>
                        <a:rPr lang="en-US" sz="2400" b="1" i="1">
                          <a:latin typeface="Cambria Math" panose="02040503050406030204" pitchFamily="18" charset="0"/>
                        </a:rPr>
                        <m:t>.</m:t>
                      </m:r>
                      <m:r>
                        <a:rPr lang="en-US" sz="2400" b="1" i="1">
                          <a:latin typeface="Cambria Math" panose="02040503050406030204" pitchFamily="18" charset="0"/>
                        </a:rPr>
                        <m:t>𝒖</m:t>
                      </m:r>
                      <m:r>
                        <a:rPr lang="en-US" sz="2400" b="1" i="1" baseline="30000">
                          <a:latin typeface="Cambria Math" panose="02040503050406030204" pitchFamily="18" charset="0"/>
                        </a:rPr>
                        <m:t>𝟑</m:t>
                      </m:r>
                    </m:oMath>
                  </m:oMathPara>
                </a14:m>
                <a:endParaRPr lang="en-US" sz="2400" b="1" i="1" baseline="30000" dirty="0"/>
              </a:p>
              <a:p>
                <a:pPr marL="0" indent="0" algn="just">
                  <a:lnSpc>
                    <a:spcPct val="150000"/>
                  </a:lnSpc>
                  <a:buNone/>
                </a:pPr>
                <a:endParaRPr lang="en-US" sz="2400" b="1" i="1" baseline="30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r>
                            <a:rPr lang="en-US" sz="2400" i="1" baseline="-25000">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0</m:t>
                      </m:r>
                      <m:r>
                        <a:rPr lang="en-US" sz="2400" i="1">
                          <a:latin typeface="Cambria Math" panose="02040503050406030204" pitchFamily="18" charset="0"/>
                        </a:rPr>
                        <m:t>𝑥</m:t>
                      </m:r>
                      <m:r>
                        <a:rPr lang="en-US" sz="2400" i="1" baseline="-25000">
                          <a:latin typeface="Cambria Math" panose="02040503050406030204" pitchFamily="18" charset="0"/>
                        </a:rPr>
                        <m:t>0</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1</m:t>
                      </m:r>
                      <m:r>
                        <a:rPr lang="en-US" sz="2400" i="1">
                          <a:latin typeface="Cambria Math" panose="02040503050406030204" pitchFamily="18" charset="0"/>
                        </a:rPr>
                        <m:t>𝑥</m:t>
                      </m:r>
                      <m:r>
                        <a:rPr lang="en-US" sz="2400" i="1" baseline="-25000">
                          <a:latin typeface="Cambria Math" panose="02040503050406030204" pitchFamily="18" charset="0"/>
                        </a:rPr>
                        <m:t>1</m:t>
                      </m:r>
                      <m:r>
                        <a:rPr lang="en-US" sz="2400" i="1">
                          <a:latin typeface="Cambria Math" panose="02040503050406030204" pitchFamily="18" charset="0"/>
                        </a:rPr>
                        <m:t>.3</m:t>
                      </m:r>
                      <m:r>
                        <a:rPr lang="en-US" sz="2400" i="1">
                          <a:latin typeface="Cambria Math" panose="02040503050406030204" pitchFamily="18" charset="0"/>
                        </a:rPr>
                        <m:t>𝑢</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2</m:t>
                      </m:r>
                      <m:r>
                        <a:rPr lang="en-US" sz="2400" i="1">
                          <a:latin typeface="Cambria Math" panose="02040503050406030204" pitchFamily="18" charset="0"/>
                        </a:rPr>
                        <m:t>𝑥</m:t>
                      </m:r>
                      <m:r>
                        <a:rPr lang="en-US" sz="2400" i="1" baseline="-25000">
                          <a:latin typeface="Cambria Math" panose="02040503050406030204" pitchFamily="18" charset="0"/>
                        </a:rPr>
                        <m:t>2</m:t>
                      </m:r>
                      <m:r>
                        <a:rPr lang="en-US" sz="2400" i="1">
                          <a:latin typeface="Cambria Math" panose="02040503050406030204" pitchFamily="18" charset="0"/>
                        </a:rPr>
                        <m:t>.3</m:t>
                      </m:r>
                      <m:r>
                        <a:rPr lang="en-US" sz="2400" i="1">
                          <a:latin typeface="Cambria Math" panose="02040503050406030204" pitchFamily="18" charset="0"/>
                        </a:rPr>
                        <m:t>𝑢</m:t>
                      </m:r>
                      <m:r>
                        <a:rPr lang="en-US" sz="2400" i="1" baseline="3000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3</m:t>
                      </m:r>
                      <m:r>
                        <a:rPr lang="en-US" sz="2400" i="1">
                          <a:latin typeface="Cambria Math" panose="02040503050406030204" pitchFamily="18" charset="0"/>
                        </a:rPr>
                        <m:t>𝑥</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r>
                            <a:rPr lang="en-US" sz="2400" i="1" baseline="-25000">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0</m:t>
                      </m:r>
                      <m:r>
                        <a:rPr lang="en-US" sz="2400" i="1">
                          <a:latin typeface="Cambria Math" panose="02040503050406030204" pitchFamily="18" charset="0"/>
                        </a:rPr>
                        <m:t>𝑦</m:t>
                      </m:r>
                      <m:r>
                        <a:rPr lang="en-US" sz="2400" i="1" baseline="-25000">
                          <a:latin typeface="Cambria Math" panose="02040503050406030204" pitchFamily="18" charset="0"/>
                        </a:rPr>
                        <m:t>0</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1</m:t>
                      </m:r>
                      <m:r>
                        <a:rPr lang="en-US" sz="2400" i="1">
                          <a:latin typeface="Cambria Math" panose="02040503050406030204" pitchFamily="18" charset="0"/>
                        </a:rPr>
                        <m:t>𝑦</m:t>
                      </m:r>
                      <m:r>
                        <a:rPr lang="en-US" sz="2400" i="1" baseline="-25000">
                          <a:latin typeface="Cambria Math" panose="02040503050406030204" pitchFamily="18" charset="0"/>
                        </a:rPr>
                        <m:t>1</m:t>
                      </m:r>
                      <m:r>
                        <a:rPr lang="en-US" sz="2400" i="1">
                          <a:latin typeface="Cambria Math" panose="02040503050406030204" pitchFamily="18" charset="0"/>
                        </a:rPr>
                        <m:t>.3</m:t>
                      </m:r>
                      <m:r>
                        <a:rPr lang="en-US" sz="2400" i="1">
                          <a:latin typeface="Cambria Math" panose="02040503050406030204" pitchFamily="18" charset="0"/>
                        </a:rPr>
                        <m:t>𝑢</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2</m:t>
                      </m:r>
                      <m:r>
                        <a:rPr lang="en-US" sz="2400" i="1">
                          <a:latin typeface="Cambria Math" panose="02040503050406030204" pitchFamily="18" charset="0"/>
                        </a:rPr>
                        <m:t>𝑦</m:t>
                      </m:r>
                      <m:r>
                        <a:rPr lang="en-US" sz="2400" i="1" baseline="-25000">
                          <a:latin typeface="Cambria Math" panose="02040503050406030204" pitchFamily="18" charset="0"/>
                        </a:rPr>
                        <m:t>2</m:t>
                      </m:r>
                      <m:r>
                        <a:rPr lang="en-US" sz="2400" i="1">
                          <a:latin typeface="Cambria Math" panose="02040503050406030204" pitchFamily="18" charset="0"/>
                        </a:rPr>
                        <m:t>.3</m:t>
                      </m:r>
                      <m:r>
                        <a:rPr lang="en-US" sz="2400" i="1">
                          <a:latin typeface="Cambria Math" panose="02040503050406030204" pitchFamily="18" charset="0"/>
                        </a:rPr>
                        <m:t>𝑢</m:t>
                      </m:r>
                      <m:r>
                        <a:rPr lang="en-US" sz="2400" i="1" baseline="3000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3</m:t>
                      </m:r>
                      <m:r>
                        <a:rPr lang="en-US" sz="2400" i="1">
                          <a:latin typeface="Cambria Math" panose="02040503050406030204" pitchFamily="18" charset="0"/>
                        </a:rPr>
                        <m:t>𝑦</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r>
                            <a:rPr lang="en-US" sz="2400" i="1" baseline="-25000">
                              <a:latin typeface="Cambria Math" panose="02040503050406030204" pitchFamily="18" charset="0"/>
                            </a:rPr>
                            <m:t>𝑧</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0</m:t>
                      </m:r>
                      <m:r>
                        <a:rPr lang="en-US" sz="2400" i="1">
                          <a:latin typeface="Cambria Math" panose="02040503050406030204" pitchFamily="18" charset="0"/>
                        </a:rPr>
                        <m:t>𝑧</m:t>
                      </m:r>
                      <m:r>
                        <a:rPr lang="en-US" sz="2400" i="1" baseline="-25000">
                          <a:latin typeface="Cambria Math" panose="02040503050406030204" pitchFamily="18" charset="0"/>
                        </a:rPr>
                        <m:t>0</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1</m:t>
                      </m:r>
                      <m:r>
                        <a:rPr lang="en-US" sz="2400" i="1">
                          <a:latin typeface="Cambria Math" panose="02040503050406030204" pitchFamily="18" charset="0"/>
                        </a:rPr>
                        <m:t>𝑧</m:t>
                      </m:r>
                      <m:r>
                        <a:rPr lang="en-US" sz="2400" i="1" baseline="-25000">
                          <a:latin typeface="Cambria Math" panose="02040503050406030204" pitchFamily="18" charset="0"/>
                        </a:rPr>
                        <m:t>1</m:t>
                      </m:r>
                      <m:r>
                        <a:rPr lang="en-US" sz="2400" i="1">
                          <a:latin typeface="Cambria Math" panose="02040503050406030204" pitchFamily="18" charset="0"/>
                        </a:rPr>
                        <m:t>.3</m:t>
                      </m:r>
                      <m:r>
                        <a:rPr lang="en-US" sz="2400" i="1">
                          <a:latin typeface="Cambria Math" panose="02040503050406030204" pitchFamily="18" charset="0"/>
                        </a:rPr>
                        <m:t>𝑢</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2</m:t>
                      </m:r>
                      <m:r>
                        <a:rPr lang="en-US" sz="2400" i="1">
                          <a:latin typeface="Cambria Math" panose="02040503050406030204" pitchFamily="18" charset="0"/>
                        </a:rPr>
                        <m:t>𝑧</m:t>
                      </m:r>
                      <m:r>
                        <a:rPr lang="en-US" sz="2400" i="1" baseline="-25000">
                          <a:latin typeface="Cambria Math" panose="02040503050406030204" pitchFamily="18" charset="0"/>
                        </a:rPr>
                        <m:t>2</m:t>
                      </m:r>
                      <m:r>
                        <a:rPr lang="en-US" sz="2400" i="1">
                          <a:latin typeface="Cambria Math" panose="02040503050406030204" pitchFamily="18" charset="0"/>
                        </a:rPr>
                        <m:t>.3</m:t>
                      </m:r>
                      <m:r>
                        <a:rPr lang="en-US" sz="2400" i="1">
                          <a:latin typeface="Cambria Math" panose="02040503050406030204" pitchFamily="18" charset="0"/>
                        </a:rPr>
                        <m:t>𝑢</m:t>
                      </m:r>
                      <m:r>
                        <a:rPr lang="en-US" sz="2400" i="1" baseline="3000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𝑃</m:t>
                      </m:r>
                      <m:r>
                        <a:rPr lang="en-US" sz="2400" i="1" baseline="-25000">
                          <a:latin typeface="Cambria Math" panose="02040503050406030204" pitchFamily="18" charset="0"/>
                        </a:rPr>
                        <m:t>3</m:t>
                      </m:r>
                      <m:r>
                        <a:rPr lang="en-US" sz="2400" i="1">
                          <a:latin typeface="Cambria Math" panose="02040503050406030204" pitchFamily="18" charset="0"/>
                        </a:rPr>
                        <m:t>𝑧</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0" y="1219200"/>
                <a:ext cx="9144000" cy="5181600"/>
              </a:xfrm>
              <a:blipFill>
                <a:blip r:embed="rId2"/>
                <a:stretch>
                  <a:fillRect b="-847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12130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b="1" dirty="0"/>
                  <a:t>EXAMPLE</a:t>
                </a:r>
              </a:p>
              <a:p>
                <a:pPr algn="just">
                  <a:lnSpc>
                    <a:spcPct val="150000"/>
                  </a:lnSpc>
                </a:pPr>
                <a:r>
                  <a:rPr lang="en-US" sz="2400" dirty="0"/>
                  <a:t>Design a Bezier curve controlled by 4 points A (1,1), B (2,3), C (4,3) and D (6,4)</a:t>
                </a:r>
              </a:p>
              <a:p>
                <a:pPr algn="just">
                  <a:lnSpc>
                    <a:spcPct val="150000"/>
                  </a:lnSpc>
                </a:pPr>
                <a:r>
                  <a:rPr lang="en-US" sz="2400" b="1" dirty="0"/>
                  <a:t>Solution</a:t>
                </a:r>
                <a:r>
                  <a:rPr lang="en-US" sz="2400" dirty="0"/>
                  <a:t>: Control points = 4 and degree of polynomial = 3</a:t>
                </a:r>
              </a:p>
              <a:p>
                <a:pPr algn="just">
                  <a:lnSpc>
                    <a:spcPct val="150000"/>
                  </a:lnSpc>
                </a:pPr>
                <a:r>
                  <a:rPr lang="en-US" sz="2400" dirty="0"/>
                  <a:t>P1 = (1,1) , P2 = (2,3), P3 = (4,3) and P4 = (6,4)</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=0</m:t>
                          </m:r>
                        </m:sub>
                        <m:sup>
                          <m:r>
                            <a:rPr lang="en-US" sz="2400" i="1">
                              <a:latin typeface="Cambria Math" panose="02040503050406030204" pitchFamily="18" charset="0"/>
                            </a:rPr>
                            <m:t>𝑛</m:t>
                          </m:r>
                        </m:sup>
                        <m:e>
                          <m:r>
                            <a:rPr lang="en-US" sz="2400" i="1">
                              <a:latin typeface="Cambria Math" panose="02040503050406030204" pitchFamily="18" charset="0"/>
                            </a:rPr>
                            <m:t>𝑃</m:t>
                          </m:r>
                          <m:r>
                            <a:rPr lang="en-US" sz="2400" i="1" baseline="-25000">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𝐵𝑖</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𝑢</m:t>
                          </m:r>
                          <m:r>
                            <a:rPr lang="en-US" sz="2400" i="1">
                              <a:latin typeface="Cambria Math" panose="02040503050406030204" pitchFamily="18" charset="0"/>
                            </a:rPr>
                            <m:t>)</m:t>
                          </m:r>
                        </m:e>
                      </m:nary>
                    </m:oMath>
                  </m:oMathPara>
                </a14:m>
                <a:endParaRPr lang="en-US" sz="2400" b="1" i="1" dirty="0"/>
              </a:p>
              <a:p>
                <a:pPr algn="just">
                  <a:lnSpc>
                    <a:spcPct val="150000"/>
                  </a:lnSpc>
                </a:pPr>
                <a:endParaRPr lang="en-US" sz="2400" dirty="0"/>
              </a:p>
              <a:p>
                <a:pPr algn="just">
                  <a:lnSpc>
                    <a:spcPct val="150000"/>
                  </a:lnSpc>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19200"/>
                <a:ext cx="8229600" cy="5181600"/>
              </a:xfrm>
              <a:blipFill>
                <a:blip r:embed="rId2"/>
                <a:stretch>
                  <a:fillRect l="-963" r="-111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277063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219200"/>
                <a:ext cx="8686800" cy="5181600"/>
              </a:xfrm>
            </p:spPr>
            <p:txBody>
              <a:bodyPr>
                <a:noAutofit/>
              </a:body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m:t>
                      </m:r>
                      <m:d>
                        <m:dPr>
                          <m:ctrlPr>
                            <a:rPr lang="en-US" sz="2400" b="1" i="1">
                              <a:latin typeface="Cambria Math" panose="02040503050406030204" pitchFamily="18" charset="0"/>
                            </a:rPr>
                          </m:ctrlPr>
                        </m:dPr>
                        <m:e>
                          <m:r>
                            <a:rPr lang="en-US" sz="2400" b="1" i="1">
                              <a:latin typeface="Cambria Math" panose="02040503050406030204" pitchFamily="18" charset="0"/>
                            </a:rPr>
                            <m:t>𝒖</m:t>
                          </m:r>
                        </m:e>
                      </m:d>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𝟎</m:t>
                      </m:r>
                      <m:d>
                        <m:dPr>
                          <m:ctrlPr>
                            <a:rPr lang="en-US" sz="2400" b="1" i="1">
                              <a:latin typeface="Cambria Math" panose="02040503050406030204" pitchFamily="18" charset="0"/>
                            </a:rPr>
                          </m:ctrlPr>
                        </m:d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𝒖</m:t>
                          </m:r>
                        </m:e>
                      </m:d>
                      <m:r>
                        <a:rPr lang="en-US" sz="2400" b="1" i="1" baseline="30000">
                          <a:latin typeface="Cambria Math" panose="02040503050406030204" pitchFamily="18" charset="0"/>
                        </a:rPr>
                        <m:t>𝟑</m:t>
                      </m:r>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𝟑</m:t>
                      </m:r>
                      <m:r>
                        <a:rPr lang="en-US" sz="2400" b="1" i="1">
                          <a:latin typeface="Cambria Math" panose="02040503050406030204" pitchFamily="18" charset="0"/>
                        </a:rPr>
                        <m:t>𝒖</m:t>
                      </m:r>
                      <m:r>
                        <a:rPr lang="en-US" sz="2400" b="1" i="1">
                          <a:latin typeface="Cambria Math" panose="02040503050406030204" pitchFamily="18" charset="0"/>
                        </a:rPr>
                        <m:t>.</m:t>
                      </m:r>
                      <m:d>
                        <m:dPr>
                          <m:ctrlPr>
                            <a:rPr lang="en-US" sz="2400" b="1" i="1">
                              <a:latin typeface="Cambria Math" panose="02040503050406030204" pitchFamily="18" charset="0"/>
                            </a:rPr>
                          </m:ctrlPr>
                        </m:d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𝒖</m:t>
                          </m:r>
                        </m:e>
                      </m:d>
                      <m:r>
                        <a:rPr lang="en-US" sz="2400" b="1" i="1" baseline="30000">
                          <a:latin typeface="Cambria Math" panose="02040503050406030204" pitchFamily="18" charset="0"/>
                        </a:rPr>
                        <m:t>𝟐</m:t>
                      </m:r>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𝟐</m:t>
                      </m:r>
                      <m:r>
                        <a:rPr lang="en-US" sz="2400" b="1" i="1">
                          <a:latin typeface="Cambria Math" panose="02040503050406030204" pitchFamily="18" charset="0"/>
                        </a:rPr>
                        <m:t>.</m:t>
                      </m:r>
                      <m:r>
                        <a:rPr lang="en-US" sz="2400" b="1" i="1">
                          <a:latin typeface="Cambria Math" panose="02040503050406030204" pitchFamily="18" charset="0"/>
                        </a:rPr>
                        <m:t>𝟑</m:t>
                      </m:r>
                      <m:r>
                        <a:rPr lang="en-US" sz="2400" b="1" i="1">
                          <a:latin typeface="Cambria Math" panose="02040503050406030204" pitchFamily="18" charset="0"/>
                        </a:rPr>
                        <m:t>𝒖</m:t>
                      </m:r>
                      <m:r>
                        <a:rPr lang="en-US" sz="2400" b="1" i="1" baseline="30000">
                          <a:latin typeface="Cambria Math" panose="02040503050406030204" pitchFamily="18" charset="0"/>
                        </a:rPr>
                        <m:t>𝟐</m:t>
                      </m:r>
                      <m:r>
                        <a:rPr lang="en-US" sz="2400" b="1" i="1">
                          <a:latin typeface="Cambria Math" panose="02040503050406030204" pitchFamily="18" charset="0"/>
                        </a:rPr>
                        <m:t>.</m:t>
                      </m:r>
                      <m:d>
                        <m:dPr>
                          <m:ctrlPr>
                            <a:rPr lang="en-US" sz="2400" b="1" i="1">
                              <a:latin typeface="Cambria Math" panose="02040503050406030204" pitchFamily="18" charset="0"/>
                            </a:rPr>
                          </m:ctrlPr>
                        </m:dPr>
                        <m:e>
                          <m:r>
                            <a:rPr lang="en-US" sz="2400" b="1" i="1">
                              <a:latin typeface="Cambria Math" panose="02040503050406030204" pitchFamily="18" charset="0"/>
                            </a:rPr>
                            <m:t>𝟏</m:t>
                          </m:r>
                          <m:r>
                            <a:rPr lang="en-US" sz="2400" b="1" i="1">
                              <a:latin typeface="Cambria Math" panose="02040503050406030204" pitchFamily="18" charset="0"/>
                            </a:rPr>
                            <m:t>−</m:t>
                          </m:r>
                          <m:r>
                            <a:rPr lang="en-US" sz="2400" b="1" i="1">
                              <a:latin typeface="Cambria Math" panose="02040503050406030204" pitchFamily="18" charset="0"/>
                            </a:rPr>
                            <m:t>𝒖</m:t>
                          </m:r>
                        </m:e>
                      </m:d>
                      <m:r>
                        <a:rPr lang="en-US" sz="2400" b="1" i="1">
                          <a:latin typeface="Cambria Math" panose="02040503050406030204" pitchFamily="18" charset="0"/>
                        </a:rPr>
                        <m:t>+</m:t>
                      </m:r>
                      <m:r>
                        <a:rPr lang="en-US" sz="2400" b="1" i="1">
                          <a:latin typeface="Cambria Math" panose="02040503050406030204" pitchFamily="18" charset="0"/>
                        </a:rPr>
                        <m:t>𝑷</m:t>
                      </m:r>
                      <m:r>
                        <a:rPr lang="en-US" sz="2400" b="1" i="1" baseline="-25000">
                          <a:latin typeface="Cambria Math" panose="02040503050406030204" pitchFamily="18" charset="0"/>
                        </a:rPr>
                        <m:t>𝟑</m:t>
                      </m:r>
                      <m:r>
                        <a:rPr lang="en-US" sz="2400" b="1" i="1">
                          <a:latin typeface="Cambria Math" panose="02040503050406030204" pitchFamily="18" charset="0"/>
                        </a:rPr>
                        <m:t>.</m:t>
                      </m:r>
                      <m:r>
                        <a:rPr lang="en-US" sz="2400" b="1" i="1">
                          <a:latin typeface="Cambria Math" panose="02040503050406030204" pitchFamily="18" charset="0"/>
                        </a:rPr>
                        <m:t>𝒖</m:t>
                      </m:r>
                      <m:r>
                        <a:rPr lang="en-US" sz="2400" b="1" i="1" baseline="30000">
                          <a:latin typeface="Cambria Math" panose="02040503050406030204" pitchFamily="18" charset="0"/>
                        </a:rPr>
                        <m:t>𝟑</m:t>
                      </m:r>
                    </m:oMath>
                  </m:oMathPara>
                </a14:m>
                <a:endParaRPr lang="en-US" sz="2400" b="1" i="1" baseline="30000" dirty="0"/>
              </a:p>
              <a:p>
                <a:pPr algn="just">
                  <a:lnSpc>
                    <a:spcPct val="150000"/>
                  </a:lnSpc>
                </a:pPr>
                <a:endParaRPr lang="en-US" sz="2400" dirty="0"/>
              </a:p>
              <a:p>
                <a:pPr algn="just">
                  <a:lnSpc>
                    <a:spcPct val="150000"/>
                  </a:lnSpc>
                </a:pPr>
                <a:r>
                  <a:rPr lang="en-US" sz="2400" dirty="0"/>
                  <a:t>To find x (u) and y (u)</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𝑥</m:t>
                      </m:r>
                      <m:r>
                        <a:rPr lang="en-US" sz="2400" i="1" baseline="-25000">
                          <a:latin typeface="Cambria Math" panose="02040503050406030204" pitchFamily="18" charset="0"/>
                        </a:rPr>
                        <m:t>0</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𝑥</m:t>
                      </m:r>
                      <m:r>
                        <a:rPr lang="en-US" sz="2400" i="1" baseline="-25000">
                          <a:latin typeface="Cambria Math" panose="02040503050406030204" pitchFamily="18" charset="0"/>
                        </a:rPr>
                        <m:t>1</m:t>
                      </m:r>
                      <m:r>
                        <a:rPr lang="en-US" sz="2400" i="1">
                          <a:latin typeface="Cambria Math" panose="02040503050406030204" pitchFamily="18" charset="0"/>
                        </a:rPr>
                        <m:t>.3</m:t>
                      </m:r>
                      <m:r>
                        <a:rPr lang="en-US" sz="2400" i="1">
                          <a:latin typeface="Cambria Math" panose="02040503050406030204" pitchFamily="18" charset="0"/>
                        </a:rPr>
                        <m:t>𝑢</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𝑥</m:t>
                      </m:r>
                      <m:r>
                        <a:rPr lang="en-US" sz="2400" i="1" baseline="-25000">
                          <a:latin typeface="Cambria Math" panose="02040503050406030204" pitchFamily="18" charset="0"/>
                        </a:rPr>
                        <m:t>2</m:t>
                      </m:r>
                      <m:r>
                        <a:rPr lang="en-US" sz="2400" i="1">
                          <a:latin typeface="Cambria Math" panose="02040503050406030204" pitchFamily="18" charset="0"/>
                        </a:rPr>
                        <m:t>.3</m:t>
                      </m:r>
                      <m:r>
                        <a:rPr lang="en-US" sz="2400" i="1">
                          <a:latin typeface="Cambria Math" panose="02040503050406030204" pitchFamily="18" charset="0"/>
                        </a:rPr>
                        <m:t>𝑢</m:t>
                      </m:r>
                      <m:r>
                        <a:rPr lang="en-US" sz="2400" i="1" baseline="3000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𝑥</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+6</m:t>
                      </m:r>
                      <m:r>
                        <a:rPr lang="en-US" sz="2400" i="1">
                          <a:latin typeface="Cambria Math" panose="02040503050406030204" pitchFamily="18" charset="0"/>
                        </a:rPr>
                        <m:t>𝑢</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+12</m:t>
                      </m:r>
                      <m:r>
                        <a:rPr lang="en-US" sz="2400" i="1">
                          <a:latin typeface="Cambria Math" panose="02040503050406030204" pitchFamily="18" charset="0"/>
                        </a:rPr>
                        <m:t>𝑢</m:t>
                      </m:r>
                      <m:r>
                        <a:rPr lang="en-US" sz="2400" i="1" baseline="30000">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+6</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𝑦</m:t>
                      </m:r>
                      <m:r>
                        <a:rPr lang="en-US" sz="2400" i="1" baseline="-25000">
                          <a:latin typeface="Cambria Math" panose="02040503050406030204" pitchFamily="18" charset="0"/>
                        </a:rPr>
                        <m:t>0</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𝑦</m:t>
                      </m:r>
                      <m:r>
                        <a:rPr lang="en-US" sz="2400" i="1" baseline="-25000">
                          <a:latin typeface="Cambria Math" panose="02040503050406030204" pitchFamily="18" charset="0"/>
                        </a:rPr>
                        <m:t>1</m:t>
                      </m:r>
                      <m:r>
                        <a:rPr lang="en-US" sz="2400" i="1">
                          <a:latin typeface="Cambria Math" panose="02040503050406030204" pitchFamily="18" charset="0"/>
                        </a:rPr>
                        <m:t>.3</m:t>
                      </m:r>
                      <m:r>
                        <a:rPr lang="en-US" sz="2400" i="1">
                          <a:latin typeface="Cambria Math" panose="02040503050406030204" pitchFamily="18" charset="0"/>
                        </a:rPr>
                        <m:t>𝑢</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m:t>
                      </m:r>
                      <m:r>
                        <a:rPr lang="en-US" sz="2400" i="1">
                          <a:latin typeface="Cambria Math" panose="02040503050406030204" pitchFamily="18" charset="0"/>
                        </a:rPr>
                        <m:t>𝑦</m:t>
                      </m:r>
                      <m:r>
                        <a:rPr lang="en-US" sz="2400" i="1" baseline="-25000">
                          <a:latin typeface="Cambria Math" panose="02040503050406030204" pitchFamily="18" charset="0"/>
                        </a:rPr>
                        <m:t>2</m:t>
                      </m:r>
                      <m:r>
                        <a:rPr lang="en-US" sz="2400" i="1">
                          <a:latin typeface="Cambria Math" panose="02040503050406030204" pitchFamily="18" charset="0"/>
                        </a:rPr>
                        <m:t>.3</m:t>
                      </m:r>
                      <m:r>
                        <a:rPr lang="en-US" sz="2400" i="1">
                          <a:latin typeface="Cambria Math" panose="02040503050406030204" pitchFamily="18" charset="0"/>
                        </a:rPr>
                        <m:t>𝑢</m:t>
                      </m:r>
                      <m:r>
                        <a:rPr lang="en-US" sz="2400" i="1" baseline="3000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m:t>
                      </m:r>
                      <m:r>
                        <a:rPr lang="en-US" sz="2400" i="1">
                          <a:latin typeface="Cambria Math" panose="02040503050406030204" pitchFamily="18" charset="0"/>
                        </a:rPr>
                        <m:t>𝑦</m:t>
                      </m:r>
                      <m:r>
                        <a:rPr lang="en-US" sz="2400" i="1" baseline="-25000">
                          <a:latin typeface="Cambria Math" panose="02040503050406030204" pitchFamily="18" charset="0"/>
                        </a:rPr>
                        <m:t>3</m:t>
                      </m:r>
                      <m:r>
                        <a:rPr lang="en-US" sz="2400" i="1">
                          <a:latin typeface="Cambria Math" panose="02040503050406030204" pitchFamily="18" charset="0"/>
                        </a:rPr>
                        <m:t>.</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3</m:t>
                      </m:r>
                      <m:r>
                        <a:rPr lang="en-US" sz="2400" i="1">
                          <a:latin typeface="Cambria Math" panose="02040503050406030204" pitchFamily="18" charset="0"/>
                        </a:rPr>
                        <m:t>+9</m:t>
                      </m:r>
                      <m:r>
                        <a:rPr lang="en-US" sz="2400" i="1">
                          <a:latin typeface="Cambria Math" panose="02040503050406030204" pitchFamily="18" charset="0"/>
                        </a:rPr>
                        <m:t>𝑢</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baseline="30000">
                          <a:latin typeface="Cambria Math" panose="02040503050406030204" pitchFamily="18" charset="0"/>
                        </a:rPr>
                        <m:t>2</m:t>
                      </m:r>
                      <m:r>
                        <a:rPr lang="en-US" sz="2400" i="1">
                          <a:latin typeface="Cambria Math" panose="02040503050406030204" pitchFamily="18" charset="0"/>
                        </a:rPr>
                        <m:t>+9</m:t>
                      </m:r>
                      <m:r>
                        <a:rPr lang="en-US" sz="2400" i="1">
                          <a:latin typeface="Cambria Math" panose="02040503050406030204" pitchFamily="18" charset="0"/>
                        </a:rPr>
                        <m:t>𝑢</m:t>
                      </m:r>
                      <m:r>
                        <a:rPr lang="en-US" sz="2400" i="1" baseline="30000">
                          <a:latin typeface="Cambria Math" panose="02040503050406030204" pitchFamily="18" charset="0"/>
                        </a:rPr>
                        <m:t>2</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𝑢</m:t>
                          </m:r>
                        </m:e>
                      </m:d>
                      <m:r>
                        <a:rPr lang="en-US" sz="2400" i="1">
                          <a:latin typeface="Cambria Math" panose="02040503050406030204" pitchFamily="18" charset="0"/>
                        </a:rPr>
                        <m:t>+4</m:t>
                      </m:r>
                      <m:r>
                        <a:rPr lang="en-US" sz="2400" i="1">
                          <a:latin typeface="Cambria Math" panose="02040503050406030204" pitchFamily="18" charset="0"/>
                        </a:rPr>
                        <m:t>𝑢</m:t>
                      </m:r>
                      <m:r>
                        <a:rPr lang="en-US" sz="2400" i="1" baseline="30000">
                          <a:latin typeface="Cambria Math" panose="02040503050406030204" pitchFamily="18" charset="0"/>
                        </a:rPr>
                        <m:t>3</m:t>
                      </m:r>
                    </m:oMath>
                  </m:oMathPara>
                </a14:m>
                <a:endParaRPr lang="en-US" sz="2400" dirty="0"/>
              </a:p>
              <a:p>
                <a:pPr marL="0" indent="0" algn="just">
                  <a:lnSpc>
                    <a:spcPct val="150000"/>
                  </a:lnSpc>
                  <a:buNone/>
                </a:pPr>
                <a:endParaRPr lang="en-US" sz="2400" dirty="0"/>
              </a:p>
              <a:p>
                <a:pPr marL="0" indent="0" algn="just">
                  <a:lnSpc>
                    <a:spcPct val="150000"/>
                  </a:lnSpc>
                  <a:buNone/>
                </a:pPr>
                <a:endParaRPr lang="en-US" sz="2400" dirty="0"/>
              </a:p>
              <a:p>
                <a:pPr algn="just">
                  <a:lnSpc>
                    <a:spcPct val="150000"/>
                  </a:lnSpc>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1219200"/>
                <a:ext cx="8686800" cy="5181600"/>
              </a:xfrm>
              <a:blipFill>
                <a:blip r:embed="rId2"/>
                <a:stretch>
                  <a:fillRect l="-98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163992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BEZIER CURVE</a:t>
            </a:r>
            <a:endParaRPr lang="en-IN" dirty="0"/>
          </a:p>
        </p:txBody>
      </p:sp>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endParaRPr lang="en-US" sz="2400" dirty="0"/>
          </a:p>
          <a:p>
            <a:pPr algn="just">
              <a:lnSpc>
                <a:spcPct val="150000"/>
              </a:lnSpc>
            </a:pPr>
            <a:endParaRPr lang="en-US" sz="2400" dirty="0"/>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graphicFrame>
        <p:nvGraphicFramePr>
          <p:cNvPr id="5" name="Table 5">
            <a:extLst>
              <a:ext uri="{FF2B5EF4-FFF2-40B4-BE49-F238E27FC236}">
                <a16:creationId xmlns:a16="http://schemas.microsoft.com/office/drawing/2014/main" id="{CE098040-C406-4021-AEFD-14E46784D508}"/>
              </a:ext>
            </a:extLst>
          </p:cNvPr>
          <p:cNvGraphicFramePr>
            <a:graphicFrameLocks noGrp="1"/>
          </p:cNvGraphicFramePr>
          <p:nvPr/>
        </p:nvGraphicFramePr>
        <p:xfrm>
          <a:off x="3048000" y="1397000"/>
          <a:ext cx="6096000" cy="5003803"/>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83292032"/>
                    </a:ext>
                  </a:extLst>
                </a:gridCol>
                <a:gridCol w="2032000">
                  <a:extLst>
                    <a:ext uri="{9D8B030D-6E8A-4147-A177-3AD203B41FA5}">
                      <a16:colId xmlns:a16="http://schemas.microsoft.com/office/drawing/2014/main" val="3792268302"/>
                    </a:ext>
                  </a:extLst>
                </a:gridCol>
                <a:gridCol w="2032000">
                  <a:extLst>
                    <a:ext uri="{9D8B030D-6E8A-4147-A177-3AD203B41FA5}">
                      <a16:colId xmlns:a16="http://schemas.microsoft.com/office/drawing/2014/main" val="2970672419"/>
                    </a:ext>
                  </a:extLst>
                </a:gridCol>
              </a:tblGrid>
              <a:tr h="714829">
                <a:tc>
                  <a:txBody>
                    <a:bodyPr/>
                    <a:lstStyle/>
                    <a:p>
                      <a:pPr algn="ctr"/>
                      <a:r>
                        <a:rPr lang="en-US" sz="2800" dirty="0"/>
                        <a:t>u</a:t>
                      </a:r>
                    </a:p>
                  </a:txBody>
                  <a:tcPr anchor="ctr"/>
                </a:tc>
                <a:tc>
                  <a:txBody>
                    <a:bodyPr/>
                    <a:lstStyle/>
                    <a:p>
                      <a:pPr algn="ctr"/>
                      <a:r>
                        <a:rPr lang="en-US" sz="2800" dirty="0"/>
                        <a:t>x (u)</a:t>
                      </a:r>
                    </a:p>
                  </a:txBody>
                  <a:tcPr anchor="ctr"/>
                </a:tc>
                <a:tc>
                  <a:txBody>
                    <a:bodyPr/>
                    <a:lstStyle/>
                    <a:p>
                      <a:pPr algn="ctr"/>
                      <a:r>
                        <a:rPr lang="en-US" sz="2800" dirty="0"/>
                        <a:t>y (u)</a:t>
                      </a:r>
                    </a:p>
                  </a:txBody>
                  <a:tcPr anchor="ctr"/>
                </a:tc>
                <a:extLst>
                  <a:ext uri="{0D108BD9-81ED-4DB2-BD59-A6C34878D82A}">
                    <a16:rowId xmlns:a16="http://schemas.microsoft.com/office/drawing/2014/main" val="41099891"/>
                  </a:ext>
                </a:extLst>
              </a:tr>
              <a:tr h="714829">
                <a:tc>
                  <a:txBody>
                    <a:bodyPr/>
                    <a:lstStyle/>
                    <a:p>
                      <a:pPr algn="ctr"/>
                      <a:r>
                        <a:rPr lang="en-US" sz="2800" dirty="0"/>
                        <a:t>0</a:t>
                      </a:r>
                    </a:p>
                  </a:txBody>
                  <a:tcPr anchor="ctr"/>
                </a:tc>
                <a:tc>
                  <a:txBody>
                    <a:bodyPr/>
                    <a:lstStyle/>
                    <a:p>
                      <a:pPr algn="ctr"/>
                      <a:r>
                        <a:rPr lang="en-US" sz="2800" dirty="0"/>
                        <a:t>1</a:t>
                      </a:r>
                    </a:p>
                  </a:txBody>
                  <a:tcPr anchor="ctr"/>
                </a:tc>
                <a:tc>
                  <a:txBody>
                    <a:bodyPr/>
                    <a:lstStyle/>
                    <a:p>
                      <a:pPr algn="ctr"/>
                      <a:r>
                        <a:rPr lang="en-US" sz="2800" dirty="0"/>
                        <a:t>1</a:t>
                      </a:r>
                    </a:p>
                  </a:txBody>
                  <a:tcPr anchor="ctr"/>
                </a:tc>
                <a:extLst>
                  <a:ext uri="{0D108BD9-81ED-4DB2-BD59-A6C34878D82A}">
                    <a16:rowId xmlns:a16="http://schemas.microsoft.com/office/drawing/2014/main" val="790424876"/>
                  </a:ext>
                </a:extLst>
              </a:tr>
              <a:tr h="714829">
                <a:tc>
                  <a:txBody>
                    <a:bodyPr/>
                    <a:lstStyle/>
                    <a:p>
                      <a:pPr algn="ctr"/>
                      <a:r>
                        <a:rPr lang="en-US" sz="2800" dirty="0"/>
                        <a:t>0.2</a:t>
                      </a:r>
                    </a:p>
                  </a:txBody>
                  <a:tcPr anchor="ctr"/>
                </a:tc>
                <a:tc>
                  <a:txBody>
                    <a:bodyPr/>
                    <a:lstStyle/>
                    <a:p>
                      <a:pPr algn="ctr"/>
                      <a:r>
                        <a:rPr lang="en-US" sz="2800" dirty="0"/>
                        <a:t>1.712</a:t>
                      </a:r>
                    </a:p>
                  </a:txBody>
                  <a:tcPr anchor="ctr"/>
                </a:tc>
                <a:tc>
                  <a:txBody>
                    <a:bodyPr/>
                    <a:lstStyle/>
                    <a:p>
                      <a:pPr algn="ctr"/>
                      <a:r>
                        <a:rPr lang="en-US" sz="2800" dirty="0"/>
                        <a:t>1.984</a:t>
                      </a:r>
                    </a:p>
                  </a:txBody>
                  <a:tcPr anchor="ctr"/>
                </a:tc>
                <a:extLst>
                  <a:ext uri="{0D108BD9-81ED-4DB2-BD59-A6C34878D82A}">
                    <a16:rowId xmlns:a16="http://schemas.microsoft.com/office/drawing/2014/main" val="3972605282"/>
                  </a:ext>
                </a:extLst>
              </a:tr>
              <a:tr h="714829">
                <a:tc>
                  <a:txBody>
                    <a:bodyPr/>
                    <a:lstStyle/>
                    <a:p>
                      <a:pPr algn="ctr"/>
                      <a:r>
                        <a:rPr lang="en-US" sz="2800" dirty="0"/>
                        <a:t>0.4</a:t>
                      </a:r>
                    </a:p>
                  </a:txBody>
                  <a:tcPr anchor="ctr"/>
                </a:tc>
                <a:tc>
                  <a:txBody>
                    <a:bodyPr/>
                    <a:lstStyle/>
                    <a:p>
                      <a:pPr algn="ctr"/>
                      <a:r>
                        <a:rPr lang="en-US" sz="2800" dirty="0"/>
                        <a:t>2.616</a:t>
                      </a:r>
                    </a:p>
                  </a:txBody>
                  <a:tcPr anchor="ctr"/>
                </a:tc>
                <a:tc>
                  <a:txBody>
                    <a:bodyPr/>
                    <a:lstStyle/>
                    <a:p>
                      <a:pPr algn="ctr"/>
                      <a:r>
                        <a:rPr lang="en-US" sz="2800" dirty="0"/>
                        <a:t>2.632</a:t>
                      </a:r>
                    </a:p>
                  </a:txBody>
                  <a:tcPr anchor="ctr"/>
                </a:tc>
                <a:extLst>
                  <a:ext uri="{0D108BD9-81ED-4DB2-BD59-A6C34878D82A}">
                    <a16:rowId xmlns:a16="http://schemas.microsoft.com/office/drawing/2014/main" val="1586822802"/>
                  </a:ext>
                </a:extLst>
              </a:tr>
              <a:tr h="714829">
                <a:tc>
                  <a:txBody>
                    <a:bodyPr/>
                    <a:lstStyle/>
                    <a:p>
                      <a:pPr algn="ctr"/>
                      <a:r>
                        <a:rPr lang="en-US" sz="2800" dirty="0"/>
                        <a:t>0.6</a:t>
                      </a:r>
                    </a:p>
                  </a:txBody>
                  <a:tcPr anchor="ctr"/>
                </a:tc>
                <a:tc>
                  <a:txBody>
                    <a:bodyPr/>
                    <a:lstStyle/>
                    <a:p>
                      <a:pPr algn="ctr"/>
                      <a:r>
                        <a:rPr lang="en-US" sz="2800" dirty="0"/>
                        <a:t>3.664</a:t>
                      </a:r>
                    </a:p>
                  </a:txBody>
                  <a:tcPr anchor="ctr"/>
                </a:tc>
                <a:tc>
                  <a:txBody>
                    <a:bodyPr/>
                    <a:lstStyle/>
                    <a:p>
                      <a:pPr algn="ctr"/>
                      <a:r>
                        <a:rPr lang="en-US" sz="2800" dirty="0"/>
                        <a:t>3.088</a:t>
                      </a:r>
                    </a:p>
                  </a:txBody>
                  <a:tcPr anchor="ctr"/>
                </a:tc>
                <a:extLst>
                  <a:ext uri="{0D108BD9-81ED-4DB2-BD59-A6C34878D82A}">
                    <a16:rowId xmlns:a16="http://schemas.microsoft.com/office/drawing/2014/main" val="3422419009"/>
                  </a:ext>
                </a:extLst>
              </a:tr>
              <a:tr h="714829">
                <a:tc>
                  <a:txBody>
                    <a:bodyPr/>
                    <a:lstStyle/>
                    <a:p>
                      <a:pPr algn="ctr"/>
                      <a:r>
                        <a:rPr lang="en-US" sz="2800" dirty="0"/>
                        <a:t>0.8</a:t>
                      </a:r>
                    </a:p>
                  </a:txBody>
                  <a:tcPr anchor="ctr"/>
                </a:tc>
                <a:tc>
                  <a:txBody>
                    <a:bodyPr/>
                    <a:lstStyle/>
                    <a:p>
                      <a:pPr algn="ctr"/>
                      <a:r>
                        <a:rPr lang="en-US" sz="2800" dirty="0"/>
                        <a:t>4.808</a:t>
                      </a:r>
                    </a:p>
                  </a:txBody>
                  <a:tcPr anchor="ctr"/>
                </a:tc>
                <a:tc>
                  <a:txBody>
                    <a:bodyPr/>
                    <a:lstStyle/>
                    <a:p>
                      <a:pPr algn="ctr"/>
                      <a:r>
                        <a:rPr lang="en-US" sz="2800" dirty="0"/>
                        <a:t>3.496</a:t>
                      </a:r>
                    </a:p>
                  </a:txBody>
                  <a:tcPr anchor="ctr"/>
                </a:tc>
                <a:extLst>
                  <a:ext uri="{0D108BD9-81ED-4DB2-BD59-A6C34878D82A}">
                    <a16:rowId xmlns:a16="http://schemas.microsoft.com/office/drawing/2014/main" val="3301154678"/>
                  </a:ext>
                </a:extLst>
              </a:tr>
              <a:tr h="714829">
                <a:tc>
                  <a:txBody>
                    <a:bodyPr/>
                    <a:lstStyle/>
                    <a:p>
                      <a:pPr algn="ctr"/>
                      <a:r>
                        <a:rPr lang="en-US" sz="2800" dirty="0"/>
                        <a:t>1</a:t>
                      </a:r>
                    </a:p>
                  </a:txBody>
                  <a:tcPr anchor="ctr"/>
                </a:tc>
                <a:tc>
                  <a:txBody>
                    <a:bodyPr/>
                    <a:lstStyle/>
                    <a:p>
                      <a:pPr algn="ctr"/>
                      <a:r>
                        <a:rPr lang="en-US" sz="2800" dirty="0"/>
                        <a:t>6</a:t>
                      </a:r>
                    </a:p>
                  </a:txBody>
                  <a:tcPr anchor="ctr"/>
                </a:tc>
                <a:tc>
                  <a:txBody>
                    <a:bodyPr/>
                    <a:lstStyle/>
                    <a:p>
                      <a:pPr algn="ctr"/>
                      <a:r>
                        <a:rPr lang="en-US" sz="2800" dirty="0"/>
                        <a:t>4</a:t>
                      </a:r>
                    </a:p>
                  </a:txBody>
                  <a:tcPr anchor="ctr"/>
                </a:tc>
                <a:extLst>
                  <a:ext uri="{0D108BD9-81ED-4DB2-BD59-A6C34878D82A}">
                    <a16:rowId xmlns:a16="http://schemas.microsoft.com/office/drawing/2014/main" val="195168933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8A0B33-3CD5-4E44-BC73-025005DB1F18}"/>
                  </a:ext>
                </a:extLst>
              </p:cNvPr>
              <p:cNvSpPr txBox="1"/>
              <p:nvPr/>
            </p:nvSpPr>
            <p:spPr>
              <a:xfrm>
                <a:off x="1600200" y="3302170"/>
                <a:ext cx="1295400" cy="507831"/>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3F8A0B33-3CD5-4E44-BC73-025005DB1F18}"/>
                  </a:ext>
                </a:extLst>
              </p:cNvPr>
              <p:cNvSpPr txBox="1">
                <a:spLocks noRot="1" noChangeAspect="1" noMove="1" noResize="1" noEditPoints="1" noAdjustHandles="1" noChangeArrowheads="1" noChangeShapeType="1" noTextEdit="1"/>
              </p:cNvSpPr>
              <p:nvPr/>
            </p:nvSpPr>
            <p:spPr>
              <a:xfrm>
                <a:off x="1600200" y="3302170"/>
                <a:ext cx="1295400" cy="507831"/>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5696153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grpSp>
        <p:nvGrpSpPr>
          <p:cNvPr id="58" name="Group 57">
            <a:extLst>
              <a:ext uri="{FF2B5EF4-FFF2-40B4-BE49-F238E27FC236}">
                <a16:creationId xmlns:a16="http://schemas.microsoft.com/office/drawing/2014/main" id="{B3049F87-0003-4446-87F7-2C81F38C6552}"/>
              </a:ext>
            </a:extLst>
          </p:cNvPr>
          <p:cNvGrpSpPr/>
          <p:nvPr/>
        </p:nvGrpSpPr>
        <p:grpSpPr>
          <a:xfrm>
            <a:off x="2631156" y="304800"/>
            <a:ext cx="6131844" cy="6160532"/>
            <a:chOff x="1107156" y="304800"/>
            <a:chExt cx="6131844" cy="6160532"/>
          </a:xfrm>
        </p:grpSpPr>
        <p:cxnSp>
          <p:nvCxnSpPr>
            <p:cNvPr id="8" name="Straight Arrow Connector 7">
              <a:extLst>
                <a:ext uri="{FF2B5EF4-FFF2-40B4-BE49-F238E27FC236}">
                  <a16:creationId xmlns:a16="http://schemas.microsoft.com/office/drawing/2014/main" id="{09C2EF11-80AA-476F-A5B8-0EED87884B42}"/>
                </a:ext>
              </a:extLst>
            </p:cNvPr>
            <p:cNvCxnSpPr>
              <a:cxnSpLocks/>
            </p:cNvCxnSpPr>
            <p:nvPr/>
          </p:nvCxnSpPr>
          <p:spPr>
            <a:xfrm flipV="1">
              <a:off x="1752600" y="304800"/>
              <a:ext cx="0" cy="5867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339828A-4546-4F9E-9134-00B8B20FA53C}"/>
                </a:ext>
              </a:extLst>
            </p:cNvPr>
            <p:cNvCxnSpPr>
              <a:cxnSpLocks/>
            </p:cNvCxnSpPr>
            <p:nvPr/>
          </p:nvCxnSpPr>
          <p:spPr>
            <a:xfrm>
              <a:off x="1447800" y="5791200"/>
              <a:ext cx="57912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5356CDA-10DE-4D46-85EF-6B064A5B983D}"/>
                </a:ext>
              </a:extLst>
            </p:cNvPr>
            <p:cNvCxnSpPr>
              <a:cxnSpLocks/>
            </p:cNvCxnSpPr>
            <p:nvPr/>
          </p:nvCxnSpPr>
          <p:spPr>
            <a:xfrm>
              <a:off x="1485900" y="51054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6000494-9ADE-418B-82BA-5AF095FFE779}"/>
                </a:ext>
              </a:extLst>
            </p:cNvPr>
            <p:cNvCxnSpPr>
              <a:cxnSpLocks/>
            </p:cNvCxnSpPr>
            <p:nvPr/>
          </p:nvCxnSpPr>
          <p:spPr>
            <a:xfrm>
              <a:off x="1485900" y="13716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9AE895D8-DF49-42F6-9AE5-58FFCD2E8BD1}"/>
                </a:ext>
              </a:extLst>
            </p:cNvPr>
            <p:cNvCxnSpPr>
              <a:cxnSpLocks/>
            </p:cNvCxnSpPr>
            <p:nvPr/>
          </p:nvCxnSpPr>
          <p:spPr>
            <a:xfrm>
              <a:off x="1485900" y="21336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A64E7FD-1F97-4375-B45C-B0B83BCBEB24}"/>
                </a:ext>
              </a:extLst>
            </p:cNvPr>
            <p:cNvCxnSpPr>
              <a:cxnSpLocks/>
            </p:cNvCxnSpPr>
            <p:nvPr/>
          </p:nvCxnSpPr>
          <p:spPr>
            <a:xfrm>
              <a:off x="1485900" y="43434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AA9867F-6892-415E-8210-69F8FEBF14B8}"/>
                </a:ext>
              </a:extLst>
            </p:cNvPr>
            <p:cNvCxnSpPr>
              <a:cxnSpLocks/>
            </p:cNvCxnSpPr>
            <p:nvPr/>
          </p:nvCxnSpPr>
          <p:spPr>
            <a:xfrm>
              <a:off x="1447800" y="35814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896D9C2-1E46-4F88-A47D-CFA6E27F04FA}"/>
                </a:ext>
              </a:extLst>
            </p:cNvPr>
            <p:cNvCxnSpPr>
              <a:cxnSpLocks/>
            </p:cNvCxnSpPr>
            <p:nvPr/>
          </p:nvCxnSpPr>
          <p:spPr>
            <a:xfrm>
              <a:off x="1447800" y="28194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163BF2F-8C2C-430D-BD50-69BE671EDA1E}"/>
                </a:ext>
              </a:extLst>
            </p:cNvPr>
            <p:cNvCxnSpPr>
              <a:cxnSpLocks/>
            </p:cNvCxnSpPr>
            <p:nvPr/>
          </p:nvCxnSpPr>
          <p:spPr>
            <a:xfrm rot="5400000">
              <a:off x="2295236" y="5800436"/>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18D46CE-D369-42AF-99C0-A83FC28B34AD}"/>
                </a:ext>
              </a:extLst>
            </p:cNvPr>
            <p:cNvCxnSpPr>
              <a:cxnSpLocks/>
            </p:cNvCxnSpPr>
            <p:nvPr/>
          </p:nvCxnSpPr>
          <p:spPr>
            <a:xfrm rot="5400000">
              <a:off x="6743700" y="5800436"/>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E872955-1F4A-4684-B582-8215BA5C7AF6}"/>
                </a:ext>
              </a:extLst>
            </p:cNvPr>
            <p:cNvCxnSpPr>
              <a:cxnSpLocks/>
            </p:cNvCxnSpPr>
            <p:nvPr/>
          </p:nvCxnSpPr>
          <p:spPr>
            <a:xfrm rot="5400000">
              <a:off x="5829300" y="57912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6CDF0BE-697A-4DD7-A320-FE95AC848424}"/>
                </a:ext>
              </a:extLst>
            </p:cNvPr>
            <p:cNvCxnSpPr>
              <a:cxnSpLocks/>
            </p:cNvCxnSpPr>
            <p:nvPr/>
          </p:nvCxnSpPr>
          <p:spPr>
            <a:xfrm rot="5400000">
              <a:off x="3162300" y="57912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51E64B0-BC52-4A76-86B3-6F5A65C15BCA}"/>
                </a:ext>
              </a:extLst>
            </p:cNvPr>
            <p:cNvCxnSpPr>
              <a:cxnSpLocks/>
            </p:cNvCxnSpPr>
            <p:nvPr/>
          </p:nvCxnSpPr>
          <p:spPr>
            <a:xfrm rot="5400000">
              <a:off x="4000500" y="5800436"/>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5371A02-7912-4A4C-A880-48D5DBB4B7C1}"/>
                </a:ext>
              </a:extLst>
            </p:cNvPr>
            <p:cNvCxnSpPr>
              <a:cxnSpLocks/>
            </p:cNvCxnSpPr>
            <p:nvPr/>
          </p:nvCxnSpPr>
          <p:spPr>
            <a:xfrm rot="5400000">
              <a:off x="4914900" y="5791200"/>
              <a:ext cx="533400" cy="0"/>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3CDE3FB-0E45-4208-A5F6-5C2825EA593F}"/>
                </a:ext>
              </a:extLst>
            </p:cNvPr>
            <p:cNvSpPr txBox="1"/>
            <p:nvPr/>
          </p:nvSpPr>
          <p:spPr>
            <a:xfrm>
              <a:off x="2401858" y="6096000"/>
              <a:ext cx="301686" cy="369332"/>
            </a:xfrm>
            <a:prstGeom prst="rect">
              <a:avLst/>
            </a:prstGeom>
            <a:noFill/>
          </p:spPr>
          <p:txBody>
            <a:bodyPr wrap="none" rtlCol="0">
              <a:spAutoFit/>
            </a:bodyPr>
            <a:lstStyle/>
            <a:p>
              <a:r>
                <a:rPr lang="en-US" dirty="0"/>
                <a:t>1</a:t>
              </a:r>
            </a:p>
          </p:txBody>
        </p:sp>
        <p:sp>
          <p:nvSpPr>
            <p:cNvPr id="31" name="TextBox 30">
              <a:extLst>
                <a:ext uri="{FF2B5EF4-FFF2-40B4-BE49-F238E27FC236}">
                  <a16:creationId xmlns:a16="http://schemas.microsoft.com/office/drawing/2014/main" id="{64EE160E-BB70-40AC-BCFE-C17FD4EAB40C}"/>
                </a:ext>
              </a:extLst>
            </p:cNvPr>
            <p:cNvSpPr txBox="1"/>
            <p:nvPr/>
          </p:nvSpPr>
          <p:spPr>
            <a:xfrm>
              <a:off x="3279714" y="6096000"/>
              <a:ext cx="301686" cy="369332"/>
            </a:xfrm>
            <a:prstGeom prst="rect">
              <a:avLst/>
            </a:prstGeom>
            <a:noFill/>
          </p:spPr>
          <p:txBody>
            <a:bodyPr wrap="none" rtlCol="0">
              <a:spAutoFit/>
            </a:bodyPr>
            <a:lstStyle/>
            <a:p>
              <a:r>
                <a:rPr lang="en-US" dirty="0"/>
                <a:t>2</a:t>
              </a:r>
            </a:p>
          </p:txBody>
        </p:sp>
        <p:sp>
          <p:nvSpPr>
            <p:cNvPr id="32" name="TextBox 31">
              <a:extLst>
                <a:ext uri="{FF2B5EF4-FFF2-40B4-BE49-F238E27FC236}">
                  <a16:creationId xmlns:a16="http://schemas.microsoft.com/office/drawing/2014/main" id="{FA6EDBA8-D08A-4C63-B53A-6A646BBB9907}"/>
                </a:ext>
              </a:extLst>
            </p:cNvPr>
            <p:cNvSpPr txBox="1"/>
            <p:nvPr/>
          </p:nvSpPr>
          <p:spPr>
            <a:xfrm>
              <a:off x="4114800" y="6096000"/>
              <a:ext cx="301686" cy="369332"/>
            </a:xfrm>
            <a:prstGeom prst="rect">
              <a:avLst/>
            </a:prstGeom>
            <a:noFill/>
          </p:spPr>
          <p:txBody>
            <a:bodyPr wrap="none" rtlCol="0">
              <a:spAutoFit/>
            </a:bodyPr>
            <a:lstStyle/>
            <a:p>
              <a:r>
                <a:rPr lang="en-US" dirty="0"/>
                <a:t>3</a:t>
              </a:r>
            </a:p>
          </p:txBody>
        </p:sp>
        <p:sp>
          <p:nvSpPr>
            <p:cNvPr id="33" name="TextBox 32">
              <a:extLst>
                <a:ext uri="{FF2B5EF4-FFF2-40B4-BE49-F238E27FC236}">
                  <a16:creationId xmlns:a16="http://schemas.microsoft.com/office/drawing/2014/main" id="{E603CAA2-CFA5-4292-9930-D5D8C0B1216B}"/>
                </a:ext>
              </a:extLst>
            </p:cNvPr>
            <p:cNvSpPr txBox="1"/>
            <p:nvPr/>
          </p:nvSpPr>
          <p:spPr>
            <a:xfrm>
              <a:off x="5032314" y="6096000"/>
              <a:ext cx="301686" cy="369332"/>
            </a:xfrm>
            <a:prstGeom prst="rect">
              <a:avLst/>
            </a:prstGeom>
            <a:noFill/>
          </p:spPr>
          <p:txBody>
            <a:bodyPr wrap="none" rtlCol="0">
              <a:spAutoFit/>
            </a:bodyPr>
            <a:lstStyle/>
            <a:p>
              <a:r>
                <a:rPr lang="en-US" dirty="0"/>
                <a:t>4</a:t>
              </a:r>
            </a:p>
          </p:txBody>
        </p:sp>
        <p:sp>
          <p:nvSpPr>
            <p:cNvPr id="34" name="TextBox 33">
              <a:extLst>
                <a:ext uri="{FF2B5EF4-FFF2-40B4-BE49-F238E27FC236}">
                  <a16:creationId xmlns:a16="http://schemas.microsoft.com/office/drawing/2014/main" id="{E486F61B-9180-4B2B-A341-C0AE5B927948}"/>
                </a:ext>
              </a:extLst>
            </p:cNvPr>
            <p:cNvSpPr txBox="1"/>
            <p:nvPr/>
          </p:nvSpPr>
          <p:spPr>
            <a:xfrm>
              <a:off x="5949828" y="6096000"/>
              <a:ext cx="301686" cy="369332"/>
            </a:xfrm>
            <a:prstGeom prst="rect">
              <a:avLst/>
            </a:prstGeom>
            <a:noFill/>
          </p:spPr>
          <p:txBody>
            <a:bodyPr wrap="none" rtlCol="0">
              <a:spAutoFit/>
            </a:bodyPr>
            <a:lstStyle/>
            <a:p>
              <a:r>
                <a:rPr lang="en-US" dirty="0"/>
                <a:t>5</a:t>
              </a:r>
            </a:p>
          </p:txBody>
        </p:sp>
        <p:sp>
          <p:nvSpPr>
            <p:cNvPr id="35" name="TextBox 34">
              <a:extLst>
                <a:ext uri="{FF2B5EF4-FFF2-40B4-BE49-F238E27FC236}">
                  <a16:creationId xmlns:a16="http://schemas.microsoft.com/office/drawing/2014/main" id="{F10527C3-2A4A-4424-8B62-039B3C5995B9}"/>
                </a:ext>
              </a:extLst>
            </p:cNvPr>
            <p:cNvSpPr txBox="1"/>
            <p:nvPr/>
          </p:nvSpPr>
          <p:spPr>
            <a:xfrm>
              <a:off x="6867342" y="6096000"/>
              <a:ext cx="301686" cy="369332"/>
            </a:xfrm>
            <a:prstGeom prst="rect">
              <a:avLst/>
            </a:prstGeom>
            <a:noFill/>
          </p:spPr>
          <p:txBody>
            <a:bodyPr wrap="none" rtlCol="0">
              <a:spAutoFit/>
            </a:bodyPr>
            <a:lstStyle/>
            <a:p>
              <a:r>
                <a:rPr lang="en-US" dirty="0"/>
                <a:t>6</a:t>
              </a:r>
            </a:p>
          </p:txBody>
        </p:sp>
        <p:sp>
          <p:nvSpPr>
            <p:cNvPr id="36" name="TextBox 35">
              <a:extLst>
                <a:ext uri="{FF2B5EF4-FFF2-40B4-BE49-F238E27FC236}">
                  <a16:creationId xmlns:a16="http://schemas.microsoft.com/office/drawing/2014/main" id="{FA693B80-029B-4F7E-B276-79E16CC2D891}"/>
                </a:ext>
              </a:extLst>
            </p:cNvPr>
            <p:cNvSpPr txBox="1"/>
            <p:nvPr/>
          </p:nvSpPr>
          <p:spPr>
            <a:xfrm>
              <a:off x="1143000" y="4920734"/>
              <a:ext cx="301686" cy="369332"/>
            </a:xfrm>
            <a:prstGeom prst="rect">
              <a:avLst/>
            </a:prstGeom>
            <a:noFill/>
          </p:spPr>
          <p:txBody>
            <a:bodyPr wrap="none" rtlCol="0">
              <a:spAutoFit/>
            </a:bodyPr>
            <a:lstStyle/>
            <a:p>
              <a:r>
                <a:rPr lang="en-US" dirty="0"/>
                <a:t>1</a:t>
              </a:r>
            </a:p>
          </p:txBody>
        </p:sp>
        <p:sp>
          <p:nvSpPr>
            <p:cNvPr id="37" name="TextBox 36">
              <a:extLst>
                <a:ext uri="{FF2B5EF4-FFF2-40B4-BE49-F238E27FC236}">
                  <a16:creationId xmlns:a16="http://schemas.microsoft.com/office/drawing/2014/main" id="{A4567AE2-C5E9-4634-8B2F-96397776FEB9}"/>
                </a:ext>
              </a:extLst>
            </p:cNvPr>
            <p:cNvSpPr txBox="1"/>
            <p:nvPr/>
          </p:nvSpPr>
          <p:spPr>
            <a:xfrm>
              <a:off x="1143000" y="4126468"/>
              <a:ext cx="301686" cy="369332"/>
            </a:xfrm>
            <a:prstGeom prst="rect">
              <a:avLst/>
            </a:prstGeom>
            <a:noFill/>
          </p:spPr>
          <p:txBody>
            <a:bodyPr wrap="none" rtlCol="0">
              <a:spAutoFit/>
            </a:bodyPr>
            <a:lstStyle/>
            <a:p>
              <a:r>
                <a:rPr lang="en-US" dirty="0"/>
                <a:t>2</a:t>
              </a:r>
            </a:p>
          </p:txBody>
        </p:sp>
        <p:sp>
          <p:nvSpPr>
            <p:cNvPr id="38" name="TextBox 37">
              <a:extLst>
                <a:ext uri="{FF2B5EF4-FFF2-40B4-BE49-F238E27FC236}">
                  <a16:creationId xmlns:a16="http://schemas.microsoft.com/office/drawing/2014/main" id="{DEA4BAEE-4AE8-4D31-ADD0-4700197B2941}"/>
                </a:ext>
              </a:extLst>
            </p:cNvPr>
            <p:cNvSpPr txBox="1"/>
            <p:nvPr/>
          </p:nvSpPr>
          <p:spPr>
            <a:xfrm>
              <a:off x="1146114" y="3396734"/>
              <a:ext cx="301686"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10B2BFB1-FC41-4639-91A2-143273EB5F09}"/>
                </a:ext>
              </a:extLst>
            </p:cNvPr>
            <p:cNvSpPr txBox="1"/>
            <p:nvPr/>
          </p:nvSpPr>
          <p:spPr>
            <a:xfrm>
              <a:off x="1107156" y="2630269"/>
              <a:ext cx="301686" cy="369332"/>
            </a:xfrm>
            <a:prstGeom prst="rect">
              <a:avLst/>
            </a:prstGeom>
            <a:noFill/>
          </p:spPr>
          <p:txBody>
            <a:bodyPr wrap="none" rtlCol="0">
              <a:spAutoFit/>
            </a:bodyPr>
            <a:lstStyle/>
            <a:p>
              <a:r>
                <a:rPr lang="en-US" dirty="0"/>
                <a:t>4</a:t>
              </a:r>
            </a:p>
          </p:txBody>
        </p:sp>
        <p:sp>
          <p:nvSpPr>
            <p:cNvPr id="40" name="TextBox 39">
              <a:extLst>
                <a:ext uri="{FF2B5EF4-FFF2-40B4-BE49-F238E27FC236}">
                  <a16:creationId xmlns:a16="http://schemas.microsoft.com/office/drawing/2014/main" id="{9CBEA420-07C9-479F-8B2B-C1DB9E92E70C}"/>
                </a:ext>
              </a:extLst>
            </p:cNvPr>
            <p:cNvSpPr txBox="1"/>
            <p:nvPr/>
          </p:nvSpPr>
          <p:spPr>
            <a:xfrm>
              <a:off x="1143000" y="1947221"/>
              <a:ext cx="301686" cy="369332"/>
            </a:xfrm>
            <a:prstGeom prst="rect">
              <a:avLst/>
            </a:prstGeom>
            <a:noFill/>
          </p:spPr>
          <p:txBody>
            <a:bodyPr wrap="none" rtlCol="0">
              <a:spAutoFit/>
            </a:bodyPr>
            <a:lstStyle/>
            <a:p>
              <a:r>
                <a:rPr lang="en-US" dirty="0"/>
                <a:t>5</a:t>
              </a:r>
            </a:p>
          </p:txBody>
        </p:sp>
        <p:sp>
          <p:nvSpPr>
            <p:cNvPr id="41" name="TextBox 40">
              <a:extLst>
                <a:ext uri="{FF2B5EF4-FFF2-40B4-BE49-F238E27FC236}">
                  <a16:creationId xmlns:a16="http://schemas.microsoft.com/office/drawing/2014/main" id="{6A7706AA-82A4-4C2E-9B77-AE5130509D87}"/>
                </a:ext>
              </a:extLst>
            </p:cNvPr>
            <p:cNvSpPr txBox="1"/>
            <p:nvPr/>
          </p:nvSpPr>
          <p:spPr>
            <a:xfrm>
              <a:off x="1143000" y="1206568"/>
              <a:ext cx="301686" cy="369332"/>
            </a:xfrm>
            <a:prstGeom prst="rect">
              <a:avLst/>
            </a:prstGeom>
            <a:noFill/>
          </p:spPr>
          <p:txBody>
            <a:bodyPr wrap="none" rtlCol="0">
              <a:spAutoFit/>
            </a:bodyPr>
            <a:lstStyle/>
            <a:p>
              <a:r>
                <a:rPr lang="en-US" dirty="0"/>
                <a:t>6</a:t>
              </a:r>
            </a:p>
          </p:txBody>
        </p:sp>
      </p:grpSp>
      <p:sp>
        <p:nvSpPr>
          <p:cNvPr id="30" name="Oval 29">
            <a:extLst>
              <a:ext uri="{FF2B5EF4-FFF2-40B4-BE49-F238E27FC236}">
                <a16:creationId xmlns:a16="http://schemas.microsoft.com/office/drawing/2014/main" id="{83C04C70-9546-435D-AA44-CBD61486EC6A}"/>
              </a:ext>
            </a:extLst>
          </p:cNvPr>
          <p:cNvSpPr/>
          <p:nvPr/>
        </p:nvSpPr>
        <p:spPr>
          <a:xfrm>
            <a:off x="3997391" y="5029206"/>
            <a:ext cx="152395" cy="1523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8767D8E-7E77-4935-BED0-3EED82A542F6}"/>
              </a:ext>
            </a:extLst>
          </p:cNvPr>
          <p:cNvSpPr/>
          <p:nvPr/>
        </p:nvSpPr>
        <p:spPr>
          <a:xfrm>
            <a:off x="4876803" y="3505204"/>
            <a:ext cx="152395" cy="1523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FE6ADAA-3F05-4A95-8E6A-821D80794281}"/>
              </a:ext>
            </a:extLst>
          </p:cNvPr>
          <p:cNvSpPr/>
          <p:nvPr/>
        </p:nvSpPr>
        <p:spPr>
          <a:xfrm>
            <a:off x="6556315" y="3505204"/>
            <a:ext cx="152395" cy="1523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CA0C056-8D84-46F2-8732-2979755E23D2}"/>
              </a:ext>
            </a:extLst>
          </p:cNvPr>
          <p:cNvSpPr/>
          <p:nvPr/>
        </p:nvSpPr>
        <p:spPr>
          <a:xfrm>
            <a:off x="8458203" y="2814936"/>
            <a:ext cx="152395" cy="15239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B14168B-5AB6-4A53-BFA2-89D502480A65}"/>
              </a:ext>
            </a:extLst>
          </p:cNvPr>
          <p:cNvSpPr txBox="1"/>
          <p:nvPr/>
        </p:nvSpPr>
        <p:spPr>
          <a:xfrm>
            <a:off x="3859968" y="4526523"/>
            <a:ext cx="420308" cy="369332"/>
          </a:xfrm>
          <a:prstGeom prst="rect">
            <a:avLst/>
          </a:prstGeom>
          <a:noFill/>
        </p:spPr>
        <p:txBody>
          <a:bodyPr wrap="none" rtlCol="0">
            <a:spAutoFit/>
          </a:bodyPr>
          <a:lstStyle/>
          <a:p>
            <a:r>
              <a:rPr lang="en-US" dirty="0"/>
              <a:t>P1</a:t>
            </a:r>
          </a:p>
        </p:txBody>
      </p:sp>
      <p:sp>
        <p:nvSpPr>
          <p:cNvPr id="47" name="TextBox 46">
            <a:extLst>
              <a:ext uri="{FF2B5EF4-FFF2-40B4-BE49-F238E27FC236}">
                <a16:creationId xmlns:a16="http://schemas.microsoft.com/office/drawing/2014/main" id="{8C61C468-D1CB-46C2-9B2B-DBB427A5F845}"/>
              </a:ext>
            </a:extLst>
          </p:cNvPr>
          <p:cNvSpPr txBox="1"/>
          <p:nvPr/>
        </p:nvSpPr>
        <p:spPr>
          <a:xfrm>
            <a:off x="4780946" y="3059668"/>
            <a:ext cx="420308" cy="369332"/>
          </a:xfrm>
          <a:prstGeom prst="rect">
            <a:avLst/>
          </a:prstGeom>
          <a:noFill/>
        </p:spPr>
        <p:txBody>
          <a:bodyPr wrap="none" rtlCol="0">
            <a:spAutoFit/>
          </a:bodyPr>
          <a:lstStyle/>
          <a:p>
            <a:r>
              <a:rPr lang="en-US" dirty="0"/>
              <a:t>P2</a:t>
            </a:r>
          </a:p>
        </p:txBody>
      </p:sp>
      <p:sp>
        <p:nvSpPr>
          <p:cNvPr id="48" name="TextBox 47">
            <a:extLst>
              <a:ext uri="{FF2B5EF4-FFF2-40B4-BE49-F238E27FC236}">
                <a16:creationId xmlns:a16="http://schemas.microsoft.com/office/drawing/2014/main" id="{712DCE55-AA53-4EDA-B898-AEDFF1AD84F4}"/>
              </a:ext>
            </a:extLst>
          </p:cNvPr>
          <p:cNvSpPr txBox="1"/>
          <p:nvPr/>
        </p:nvSpPr>
        <p:spPr>
          <a:xfrm>
            <a:off x="6422357" y="3015737"/>
            <a:ext cx="420308" cy="369332"/>
          </a:xfrm>
          <a:prstGeom prst="rect">
            <a:avLst/>
          </a:prstGeom>
          <a:noFill/>
        </p:spPr>
        <p:txBody>
          <a:bodyPr wrap="none" rtlCol="0">
            <a:spAutoFit/>
          </a:bodyPr>
          <a:lstStyle/>
          <a:p>
            <a:r>
              <a:rPr lang="en-US" dirty="0"/>
              <a:t>P3</a:t>
            </a:r>
          </a:p>
        </p:txBody>
      </p:sp>
      <p:sp>
        <p:nvSpPr>
          <p:cNvPr id="49" name="TextBox 48">
            <a:extLst>
              <a:ext uri="{FF2B5EF4-FFF2-40B4-BE49-F238E27FC236}">
                <a16:creationId xmlns:a16="http://schemas.microsoft.com/office/drawing/2014/main" id="{8D0F6F72-E580-4ADF-A994-F8250B73D2CF}"/>
              </a:ext>
            </a:extLst>
          </p:cNvPr>
          <p:cNvSpPr txBox="1"/>
          <p:nvPr/>
        </p:nvSpPr>
        <p:spPr>
          <a:xfrm>
            <a:off x="8332031" y="2445603"/>
            <a:ext cx="420308" cy="369332"/>
          </a:xfrm>
          <a:prstGeom prst="rect">
            <a:avLst/>
          </a:prstGeom>
          <a:noFill/>
        </p:spPr>
        <p:txBody>
          <a:bodyPr wrap="none" rtlCol="0">
            <a:spAutoFit/>
          </a:bodyPr>
          <a:lstStyle/>
          <a:p>
            <a:r>
              <a:rPr lang="en-US" dirty="0"/>
              <a:t>P4</a:t>
            </a:r>
          </a:p>
        </p:txBody>
      </p:sp>
      <p:sp>
        <p:nvSpPr>
          <p:cNvPr id="50" name="Oval 49">
            <a:extLst>
              <a:ext uri="{FF2B5EF4-FFF2-40B4-BE49-F238E27FC236}">
                <a16:creationId xmlns:a16="http://schemas.microsoft.com/office/drawing/2014/main" id="{96982EA8-21F8-4A84-9866-01DAF172F539}"/>
              </a:ext>
            </a:extLst>
          </p:cNvPr>
          <p:cNvSpPr/>
          <p:nvPr/>
        </p:nvSpPr>
        <p:spPr>
          <a:xfrm>
            <a:off x="4651320" y="4435740"/>
            <a:ext cx="152395" cy="152395"/>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79B8FC3-2C2E-4303-B7E7-428855647690}"/>
              </a:ext>
            </a:extLst>
          </p:cNvPr>
          <p:cNvSpPr/>
          <p:nvPr/>
        </p:nvSpPr>
        <p:spPr>
          <a:xfrm>
            <a:off x="5372104" y="3810006"/>
            <a:ext cx="152395" cy="152395"/>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C04D667-9F34-444A-9CC4-99CE0E0CFFC4}"/>
              </a:ext>
            </a:extLst>
          </p:cNvPr>
          <p:cNvSpPr/>
          <p:nvPr/>
        </p:nvSpPr>
        <p:spPr>
          <a:xfrm>
            <a:off x="6250714" y="3509827"/>
            <a:ext cx="152395" cy="152395"/>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A6184FA-9A07-4F31-AECD-BB5EAA48D825}"/>
              </a:ext>
            </a:extLst>
          </p:cNvPr>
          <p:cNvSpPr/>
          <p:nvPr/>
        </p:nvSpPr>
        <p:spPr>
          <a:xfrm>
            <a:off x="7321434" y="3200404"/>
            <a:ext cx="152395" cy="152395"/>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2FBE4E4-30C6-4E85-9D9F-FCE16F3ABE59}"/>
              </a:ext>
            </a:extLst>
          </p:cNvPr>
          <p:cNvSpPr/>
          <p:nvPr/>
        </p:nvSpPr>
        <p:spPr>
          <a:xfrm>
            <a:off x="4114800" y="2819401"/>
            <a:ext cx="4525818" cy="2244437"/>
          </a:xfrm>
          <a:custGeom>
            <a:avLst/>
            <a:gdLst>
              <a:gd name="connsiteX0" fmla="*/ 0 w 4525818"/>
              <a:gd name="connsiteY0" fmla="*/ 2244437 h 2244437"/>
              <a:gd name="connsiteX1" fmla="*/ 83127 w 4525818"/>
              <a:gd name="connsiteY1" fmla="*/ 2179782 h 2244437"/>
              <a:gd name="connsiteX2" fmla="*/ 120073 w 4525818"/>
              <a:gd name="connsiteY2" fmla="*/ 2152073 h 2244437"/>
              <a:gd name="connsiteX3" fmla="*/ 166255 w 4525818"/>
              <a:gd name="connsiteY3" fmla="*/ 2096655 h 2244437"/>
              <a:gd name="connsiteX4" fmla="*/ 193964 w 4525818"/>
              <a:gd name="connsiteY4" fmla="*/ 2059709 h 2244437"/>
              <a:gd name="connsiteX5" fmla="*/ 240146 w 4525818"/>
              <a:gd name="connsiteY5" fmla="*/ 1976582 h 2244437"/>
              <a:gd name="connsiteX6" fmla="*/ 277091 w 4525818"/>
              <a:gd name="connsiteY6" fmla="*/ 1921164 h 2244437"/>
              <a:gd name="connsiteX7" fmla="*/ 286327 w 4525818"/>
              <a:gd name="connsiteY7" fmla="*/ 1893455 h 2244437"/>
              <a:gd name="connsiteX8" fmla="*/ 314036 w 4525818"/>
              <a:gd name="connsiteY8" fmla="*/ 1874982 h 2244437"/>
              <a:gd name="connsiteX9" fmla="*/ 378691 w 4525818"/>
              <a:gd name="connsiteY9" fmla="*/ 1819564 h 2244437"/>
              <a:gd name="connsiteX10" fmla="*/ 443346 w 4525818"/>
              <a:gd name="connsiteY10" fmla="*/ 1791855 h 2244437"/>
              <a:gd name="connsiteX11" fmla="*/ 471055 w 4525818"/>
              <a:gd name="connsiteY11" fmla="*/ 1764146 h 2244437"/>
              <a:gd name="connsiteX12" fmla="*/ 535709 w 4525818"/>
              <a:gd name="connsiteY12" fmla="*/ 1745673 h 2244437"/>
              <a:gd name="connsiteX13" fmla="*/ 572655 w 4525818"/>
              <a:gd name="connsiteY13" fmla="*/ 1727200 h 2244437"/>
              <a:gd name="connsiteX14" fmla="*/ 628073 w 4525818"/>
              <a:gd name="connsiteY14" fmla="*/ 1708728 h 2244437"/>
              <a:gd name="connsiteX15" fmla="*/ 655782 w 4525818"/>
              <a:gd name="connsiteY15" fmla="*/ 1681019 h 2244437"/>
              <a:gd name="connsiteX16" fmla="*/ 711200 w 4525818"/>
              <a:gd name="connsiteY16" fmla="*/ 1634837 h 2244437"/>
              <a:gd name="connsiteX17" fmla="*/ 729673 w 4525818"/>
              <a:gd name="connsiteY17" fmla="*/ 1607128 h 2244437"/>
              <a:gd name="connsiteX18" fmla="*/ 757382 w 4525818"/>
              <a:gd name="connsiteY18" fmla="*/ 1570182 h 2244437"/>
              <a:gd name="connsiteX19" fmla="*/ 794327 w 4525818"/>
              <a:gd name="connsiteY19" fmla="*/ 1524000 h 2244437"/>
              <a:gd name="connsiteX20" fmla="*/ 803564 w 4525818"/>
              <a:gd name="connsiteY20" fmla="*/ 1496291 h 2244437"/>
              <a:gd name="connsiteX21" fmla="*/ 831273 w 4525818"/>
              <a:gd name="connsiteY21" fmla="*/ 1468582 h 2244437"/>
              <a:gd name="connsiteX22" fmla="*/ 858982 w 4525818"/>
              <a:gd name="connsiteY22" fmla="*/ 1431637 h 2244437"/>
              <a:gd name="connsiteX23" fmla="*/ 914400 w 4525818"/>
              <a:gd name="connsiteY23" fmla="*/ 1394691 h 2244437"/>
              <a:gd name="connsiteX24" fmla="*/ 942109 w 4525818"/>
              <a:gd name="connsiteY24" fmla="*/ 1376219 h 2244437"/>
              <a:gd name="connsiteX25" fmla="*/ 997527 w 4525818"/>
              <a:gd name="connsiteY25" fmla="*/ 1320800 h 2244437"/>
              <a:gd name="connsiteX26" fmla="*/ 1052946 w 4525818"/>
              <a:gd name="connsiteY26" fmla="*/ 1274619 h 2244437"/>
              <a:gd name="connsiteX27" fmla="*/ 1108364 w 4525818"/>
              <a:gd name="connsiteY27" fmla="*/ 1228437 h 2244437"/>
              <a:gd name="connsiteX28" fmla="*/ 1173018 w 4525818"/>
              <a:gd name="connsiteY28" fmla="*/ 1182255 h 2244437"/>
              <a:gd name="connsiteX29" fmla="*/ 1219200 w 4525818"/>
              <a:gd name="connsiteY29" fmla="*/ 1117600 h 2244437"/>
              <a:gd name="connsiteX30" fmla="*/ 1256146 w 4525818"/>
              <a:gd name="connsiteY30" fmla="*/ 1052946 h 2244437"/>
              <a:gd name="connsiteX31" fmla="*/ 1283855 w 4525818"/>
              <a:gd name="connsiteY31" fmla="*/ 1016000 h 2244437"/>
              <a:gd name="connsiteX32" fmla="*/ 1431636 w 4525818"/>
              <a:gd name="connsiteY32" fmla="*/ 1006764 h 2244437"/>
              <a:gd name="connsiteX33" fmla="*/ 1487055 w 4525818"/>
              <a:gd name="connsiteY33" fmla="*/ 997528 h 2244437"/>
              <a:gd name="connsiteX34" fmla="*/ 1524000 w 4525818"/>
              <a:gd name="connsiteY34" fmla="*/ 979055 h 2244437"/>
              <a:gd name="connsiteX35" fmla="*/ 1570182 w 4525818"/>
              <a:gd name="connsiteY35" fmla="*/ 969819 h 2244437"/>
              <a:gd name="connsiteX36" fmla="*/ 1644073 w 4525818"/>
              <a:gd name="connsiteY36" fmla="*/ 942109 h 2244437"/>
              <a:gd name="connsiteX37" fmla="*/ 1727200 w 4525818"/>
              <a:gd name="connsiteY37" fmla="*/ 914400 h 2244437"/>
              <a:gd name="connsiteX38" fmla="*/ 1838036 w 4525818"/>
              <a:gd name="connsiteY38" fmla="*/ 895928 h 2244437"/>
              <a:gd name="connsiteX39" fmla="*/ 1874982 w 4525818"/>
              <a:gd name="connsiteY39" fmla="*/ 877455 h 2244437"/>
              <a:gd name="connsiteX40" fmla="*/ 1976582 w 4525818"/>
              <a:gd name="connsiteY40" fmla="*/ 858982 h 2244437"/>
              <a:gd name="connsiteX41" fmla="*/ 2013527 w 4525818"/>
              <a:gd name="connsiteY41" fmla="*/ 840509 h 2244437"/>
              <a:gd name="connsiteX42" fmla="*/ 2087418 w 4525818"/>
              <a:gd name="connsiteY42" fmla="*/ 822037 h 2244437"/>
              <a:gd name="connsiteX43" fmla="*/ 2115127 w 4525818"/>
              <a:gd name="connsiteY43" fmla="*/ 803564 h 2244437"/>
              <a:gd name="connsiteX44" fmla="*/ 2142836 w 4525818"/>
              <a:gd name="connsiteY44" fmla="*/ 794328 h 2244437"/>
              <a:gd name="connsiteX45" fmla="*/ 2170546 w 4525818"/>
              <a:gd name="connsiteY45" fmla="*/ 766619 h 2244437"/>
              <a:gd name="connsiteX46" fmla="*/ 2198255 w 4525818"/>
              <a:gd name="connsiteY46" fmla="*/ 757382 h 2244437"/>
              <a:gd name="connsiteX47" fmla="*/ 2253673 w 4525818"/>
              <a:gd name="connsiteY47" fmla="*/ 729673 h 2244437"/>
              <a:gd name="connsiteX48" fmla="*/ 2364509 w 4525818"/>
              <a:gd name="connsiteY48" fmla="*/ 720437 h 2244437"/>
              <a:gd name="connsiteX49" fmla="*/ 2576946 w 4525818"/>
              <a:gd name="connsiteY49" fmla="*/ 729673 h 2244437"/>
              <a:gd name="connsiteX50" fmla="*/ 2706255 w 4525818"/>
              <a:gd name="connsiteY50" fmla="*/ 748146 h 2244437"/>
              <a:gd name="connsiteX51" fmla="*/ 2826327 w 4525818"/>
              <a:gd name="connsiteY51" fmla="*/ 738909 h 2244437"/>
              <a:gd name="connsiteX52" fmla="*/ 2900218 w 4525818"/>
              <a:gd name="connsiteY52" fmla="*/ 720437 h 2244437"/>
              <a:gd name="connsiteX53" fmla="*/ 2964873 w 4525818"/>
              <a:gd name="connsiteY53" fmla="*/ 692728 h 2244437"/>
              <a:gd name="connsiteX54" fmla="*/ 3011055 w 4525818"/>
              <a:gd name="connsiteY54" fmla="*/ 665019 h 2244437"/>
              <a:gd name="connsiteX55" fmla="*/ 3038764 w 4525818"/>
              <a:gd name="connsiteY55" fmla="*/ 646546 h 2244437"/>
              <a:gd name="connsiteX56" fmla="*/ 3075709 w 4525818"/>
              <a:gd name="connsiteY56" fmla="*/ 637309 h 2244437"/>
              <a:gd name="connsiteX57" fmla="*/ 3121891 w 4525818"/>
              <a:gd name="connsiteY57" fmla="*/ 581891 h 2244437"/>
              <a:gd name="connsiteX58" fmla="*/ 3149600 w 4525818"/>
              <a:gd name="connsiteY58" fmla="*/ 563419 h 2244437"/>
              <a:gd name="connsiteX59" fmla="*/ 3186546 w 4525818"/>
              <a:gd name="connsiteY59" fmla="*/ 526473 h 2244437"/>
              <a:gd name="connsiteX60" fmla="*/ 3251200 w 4525818"/>
              <a:gd name="connsiteY60" fmla="*/ 489528 h 2244437"/>
              <a:gd name="connsiteX61" fmla="*/ 3306618 w 4525818"/>
              <a:gd name="connsiteY61" fmla="*/ 461819 h 2244437"/>
              <a:gd name="connsiteX62" fmla="*/ 3334327 w 4525818"/>
              <a:gd name="connsiteY62" fmla="*/ 443346 h 2244437"/>
              <a:gd name="connsiteX63" fmla="*/ 3362036 w 4525818"/>
              <a:gd name="connsiteY63" fmla="*/ 434109 h 2244437"/>
              <a:gd name="connsiteX64" fmla="*/ 3389746 w 4525818"/>
              <a:gd name="connsiteY64" fmla="*/ 406400 h 2244437"/>
              <a:gd name="connsiteX65" fmla="*/ 3417455 w 4525818"/>
              <a:gd name="connsiteY65" fmla="*/ 387928 h 2244437"/>
              <a:gd name="connsiteX66" fmla="*/ 3454400 w 4525818"/>
              <a:gd name="connsiteY66" fmla="*/ 360219 h 2244437"/>
              <a:gd name="connsiteX67" fmla="*/ 3491346 w 4525818"/>
              <a:gd name="connsiteY67" fmla="*/ 350982 h 2244437"/>
              <a:gd name="connsiteX68" fmla="*/ 3602182 w 4525818"/>
              <a:gd name="connsiteY68" fmla="*/ 332509 h 2244437"/>
              <a:gd name="connsiteX69" fmla="*/ 3629891 w 4525818"/>
              <a:gd name="connsiteY69" fmla="*/ 323273 h 2244437"/>
              <a:gd name="connsiteX70" fmla="*/ 3731491 w 4525818"/>
              <a:gd name="connsiteY70" fmla="*/ 304800 h 2244437"/>
              <a:gd name="connsiteX71" fmla="*/ 3814618 w 4525818"/>
              <a:gd name="connsiteY71" fmla="*/ 295564 h 2244437"/>
              <a:gd name="connsiteX72" fmla="*/ 3860800 w 4525818"/>
              <a:gd name="connsiteY72" fmla="*/ 286328 h 2244437"/>
              <a:gd name="connsiteX73" fmla="*/ 3962400 w 4525818"/>
              <a:gd name="connsiteY73" fmla="*/ 249382 h 2244437"/>
              <a:gd name="connsiteX74" fmla="*/ 4008582 w 4525818"/>
              <a:gd name="connsiteY74" fmla="*/ 230909 h 2244437"/>
              <a:gd name="connsiteX75" fmla="*/ 4064000 w 4525818"/>
              <a:gd name="connsiteY75" fmla="*/ 221673 h 2244437"/>
              <a:gd name="connsiteX76" fmla="*/ 4091709 w 4525818"/>
              <a:gd name="connsiteY76" fmla="*/ 212437 h 2244437"/>
              <a:gd name="connsiteX77" fmla="*/ 4119418 w 4525818"/>
              <a:gd name="connsiteY77" fmla="*/ 193964 h 2244437"/>
              <a:gd name="connsiteX78" fmla="*/ 4202546 w 4525818"/>
              <a:gd name="connsiteY78" fmla="*/ 175491 h 2244437"/>
              <a:gd name="connsiteX79" fmla="*/ 4257964 w 4525818"/>
              <a:gd name="connsiteY79" fmla="*/ 138546 h 2244437"/>
              <a:gd name="connsiteX80" fmla="*/ 4285673 w 4525818"/>
              <a:gd name="connsiteY80" fmla="*/ 120073 h 2244437"/>
              <a:gd name="connsiteX81" fmla="*/ 4322618 w 4525818"/>
              <a:gd name="connsiteY81" fmla="*/ 101600 h 2244437"/>
              <a:gd name="connsiteX82" fmla="*/ 4378036 w 4525818"/>
              <a:gd name="connsiteY82" fmla="*/ 73891 h 2244437"/>
              <a:gd name="connsiteX83" fmla="*/ 4451927 w 4525818"/>
              <a:gd name="connsiteY83" fmla="*/ 27709 h 2244437"/>
              <a:gd name="connsiteX84" fmla="*/ 4525818 w 4525818"/>
              <a:gd name="connsiteY84" fmla="*/ 0 h 224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4525818" h="2244437">
                <a:moveTo>
                  <a:pt x="0" y="2244437"/>
                </a:moveTo>
                <a:cubicBezTo>
                  <a:pt x="84377" y="2193811"/>
                  <a:pt x="10922" y="2242962"/>
                  <a:pt x="83127" y="2179782"/>
                </a:cubicBezTo>
                <a:cubicBezTo>
                  <a:pt x="94712" y="2169645"/>
                  <a:pt x="108385" y="2162091"/>
                  <a:pt x="120073" y="2152073"/>
                </a:cubicBezTo>
                <a:cubicBezTo>
                  <a:pt x="151846" y="2124839"/>
                  <a:pt x="143753" y="2128158"/>
                  <a:pt x="166255" y="2096655"/>
                </a:cubicBezTo>
                <a:cubicBezTo>
                  <a:pt x="175203" y="2084128"/>
                  <a:pt x="186488" y="2073166"/>
                  <a:pt x="193964" y="2059709"/>
                </a:cubicBezTo>
                <a:cubicBezTo>
                  <a:pt x="254435" y="1950860"/>
                  <a:pt x="168800" y="2071708"/>
                  <a:pt x="240146" y="1976582"/>
                </a:cubicBezTo>
                <a:cubicBezTo>
                  <a:pt x="262107" y="1910697"/>
                  <a:pt x="230967" y="1990351"/>
                  <a:pt x="277091" y="1921164"/>
                </a:cubicBezTo>
                <a:cubicBezTo>
                  <a:pt x="282491" y="1913063"/>
                  <a:pt x="280245" y="1901058"/>
                  <a:pt x="286327" y="1893455"/>
                </a:cubicBezTo>
                <a:cubicBezTo>
                  <a:pt x="293262" y="1884787"/>
                  <a:pt x="305508" y="1882088"/>
                  <a:pt x="314036" y="1874982"/>
                </a:cubicBezTo>
                <a:cubicBezTo>
                  <a:pt x="349766" y="1845207"/>
                  <a:pt x="334673" y="1844717"/>
                  <a:pt x="378691" y="1819564"/>
                </a:cubicBezTo>
                <a:cubicBezTo>
                  <a:pt x="438996" y="1785104"/>
                  <a:pt x="370067" y="1844197"/>
                  <a:pt x="443346" y="1791855"/>
                </a:cubicBezTo>
                <a:cubicBezTo>
                  <a:pt x="453975" y="1784263"/>
                  <a:pt x="460187" y="1771392"/>
                  <a:pt x="471055" y="1764146"/>
                </a:cubicBezTo>
                <a:cubicBezTo>
                  <a:pt x="479008" y="1758844"/>
                  <a:pt x="530778" y="1746906"/>
                  <a:pt x="535709" y="1745673"/>
                </a:cubicBezTo>
                <a:cubicBezTo>
                  <a:pt x="548024" y="1739515"/>
                  <a:pt x="559871" y="1732314"/>
                  <a:pt x="572655" y="1727200"/>
                </a:cubicBezTo>
                <a:cubicBezTo>
                  <a:pt x="590734" y="1719968"/>
                  <a:pt x="628073" y="1708728"/>
                  <a:pt x="628073" y="1708728"/>
                </a:cubicBezTo>
                <a:cubicBezTo>
                  <a:pt x="637309" y="1699492"/>
                  <a:pt x="645747" y="1689381"/>
                  <a:pt x="655782" y="1681019"/>
                </a:cubicBezTo>
                <a:cubicBezTo>
                  <a:pt x="695411" y="1647994"/>
                  <a:pt x="674404" y="1678992"/>
                  <a:pt x="711200" y="1634837"/>
                </a:cubicBezTo>
                <a:cubicBezTo>
                  <a:pt x="718307" y="1626309"/>
                  <a:pt x="723221" y="1616161"/>
                  <a:pt x="729673" y="1607128"/>
                </a:cubicBezTo>
                <a:cubicBezTo>
                  <a:pt x="738621" y="1594601"/>
                  <a:pt x="748146" y="1582497"/>
                  <a:pt x="757382" y="1570182"/>
                </a:cubicBezTo>
                <a:cubicBezTo>
                  <a:pt x="780596" y="1500537"/>
                  <a:pt x="746582" y="1583681"/>
                  <a:pt x="794327" y="1524000"/>
                </a:cubicBezTo>
                <a:cubicBezTo>
                  <a:pt x="800409" y="1516397"/>
                  <a:pt x="798163" y="1504392"/>
                  <a:pt x="803564" y="1496291"/>
                </a:cubicBezTo>
                <a:cubicBezTo>
                  <a:pt x="810810" y="1485423"/>
                  <a:pt x="822772" y="1478500"/>
                  <a:pt x="831273" y="1468582"/>
                </a:cubicBezTo>
                <a:cubicBezTo>
                  <a:pt x="841291" y="1456894"/>
                  <a:pt x="847477" y="1441864"/>
                  <a:pt x="858982" y="1431637"/>
                </a:cubicBezTo>
                <a:cubicBezTo>
                  <a:pt x="875576" y="1416887"/>
                  <a:pt x="895927" y="1407006"/>
                  <a:pt x="914400" y="1394691"/>
                </a:cubicBezTo>
                <a:lnTo>
                  <a:pt x="942109" y="1376219"/>
                </a:lnTo>
                <a:cubicBezTo>
                  <a:pt x="974628" y="1327439"/>
                  <a:pt x="944064" y="1366626"/>
                  <a:pt x="997527" y="1320800"/>
                </a:cubicBezTo>
                <a:cubicBezTo>
                  <a:pt x="1059746" y="1267469"/>
                  <a:pt x="991710" y="1315440"/>
                  <a:pt x="1052946" y="1274619"/>
                </a:cubicBezTo>
                <a:cubicBezTo>
                  <a:pt x="1089361" y="1219993"/>
                  <a:pt x="1048706" y="1271049"/>
                  <a:pt x="1108364" y="1228437"/>
                </a:cubicBezTo>
                <a:cubicBezTo>
                  <a:pt x="1195746" y="1166023"/>
                  <a:pt x="1071752" y="1232889"/>
                  <a:pt x="1173018" y="1182255"/>
                </a:cubicBezTo>
                <a:cubicBezTo>
                  <a:pt x="1184909" y="1166399"/>
                  <a:pt x="1208397" y="1136505"/>
                  <a:pt x="1219200" y="1117600"/>
                </a:cubicBezTo>
                <a:cubicBezTo>
                  <a:pt x="1250128" y="1063476"/>
                  <a:pt x="1223996" y="1097956"/>
                  <a:pt x="1256146" y="1052946"/>
                </a:cubicBezTo>
                <a:cubicBezTo>
                  <a:pt x="1265094" y="1040419"/>
                  <a:pt x="1268968" y="1019918"/>
                  <a:pt x="1283855" y="1016000"/>
                </a:cubicBezTo>
                <a:cubicBezTo>
                  <a:pt x="1331586" y="1003439"/>
                  <a:pt x="1382376" y="1009843"/>
                  <a:pt x="1431636" y="1006764"/>
                </a:cubicBezTo>
                <a:cubicBezTo>
                  <a:pt x="1450109" y="1003685"/>
                  <a:pt x="1469117" y="1002909"/>
                  <a:pt x="1487055" y="997528"/>
                </a:cubicBezTo>
                <a:cubicBezTo>
                  <a:pt x="1500243" y="993572"/>
                  <a:pt x="1510938" y="983409"/>
                  <a:pt x="1524000" y="979055"/>
                </a:cubicBezTo>
                <a:cubicBezTo>
                  <a:pt x="1538893" y="974091"/>
                  <a:pt x="1554788" y="972898"/>
                  <a:pt x="1570182" y="969819"/>
                </a:cubicBezTo>
                <a:cubicBezTo>
                  <a:pt x="1620031" y="936585"/>
                  <a:pt x="1574167" y="962082"/>
                  <a:pt x="1644073" y="942109"/>
                </a:cubicBezTo>
                <a:cubicBezTo>
                  <a:pt x="1672157" y="934085"/>
                  <a:pt x="1698286" y="918530"/>
                  <a:pt x="1727200" y="914400"/>
                </a:cubicBezTo>
                <a:cubicBezTo>
                  <a:pt x="1807396" y="902944"/>
                  <a:pt x="1770507" y="909433"/>
                  <a:pt x="1838036" y="895928"/>
                </a:cubicBezTo>
                <a:cubicBezTo>
                  <a:pt x="1850351" y="889770"/>
                  <a:pt x="1861920" y="881809"/>
                  <a:pt x="1874982" y="877455"/>
                </a:cubicBezTo>
                <a:cubicBezTo>
                  <a:pt x="1887884" y="873154"/>
                  <a:pt x="1967286" y="860532"/>
                  <a:pt x="1976582" y="858982"/>
                </a:cubicBezTo>
                <a:cubicBezTo>
                  <a:pt x="1988897" y="852824"/>
                  <a:pt x="2000465" y="844863"/>
                  <a:pt x="2013527" y="840509"/>
                </a:cubicBezTo>
                <a:cubicBezTo>
                  <a:pt x="2037612" y="832481"/>
                  <a:pt x="2087418" y="822037"/>
                  <a:pt x="2087418" y="822037"/>
                </a:cubicBezTo>
                <a:cubicBezTo>
                  <a:pt x="2096654" y="815879"/>
                  <a:pt x="2105198" y="808528"/>
                  <a:pt x="2115127" y="803564"/>
                </a:cubicBezTo>
                <a:cubicBezTo>
                  <a:pt x="2123835" y="799210"/>
                  <a:pt x="2134735" y="799728"/>
                  <a:pt x="2142836" y="794328"/>
                </a:cubicBezTo>
                <a:cubicBezTo>
                  <a:pt x="2153705" y="787082"/>
                  <a:pt x="2159677" y="773865"/>
                  <a:pt x="2170546" y="766619"/>
                </a:cubicBezTo>
                <a:cubicBezTo>
                  <a:pt x="2178647" y="761218"/>
                  <a:pt x="2189547" y="761736"/>
                  <a:pt x="2198255" y="757382"/>
                </a:cubicBezTo>
                <a:cubicBezTo>
                  <a:pt x="2226560" y="743229"/>
                  <a:pt x="2222015" y="733894"/>
                  <a:pt x="2253673" y="729673"/>
                </a:cubicBezTo>
                <a:cubicBezTo>
                  <a:pt x="2290421" y="724773"/>
                  <a:pt x="2327564" y="723516"/>
                  <a:pt x="2364509" y="720437"/>
                </a:cubicBezTo>
                <a:cubicBezTo>
                  <a:pt x="2435321" y="723516"/>
                  <a:pt x="2506299" y="723945"/>
                  <a:pt x="2576946" y="729673"/>
                </a:cubicBezTo>
                <a:cubicBezTo>
                  <a:pt x="2620344" y="733192"/>
                  <a:pt x="2706255" y="748146"/>
                  <a:pt x="2706255" y="748146"/>
                </a:cubicBezTo>
                <a:cubicBezTo>
                  <a:pt x="2746279" y="745067"/>
                  <a:pt x="2786588" y="744586"/>
                  <a:pt x="2826327" y="738909"/>
                </a:cubicBezTo>
                <a:cubicBezTo>
                  <a:pt x="2851460" y="735319"/>
                  <a:pt x="2900218" y="720437"/>
                  <a:pt x="2900218" y="720437"/>
                </a:cubicBezTo>
                <a:cubicBezTo>
                  <a:pt x="2974996" y="670584"/>
                  <a:pt x="2875410" y="732489"/>
                  <a:pt x="2964873" y="692728"/>
                </a:cubicBezTo>
                <a:cubicBezTo>
                  <a:pt x="2981278" y="685437"/>
                  <a:pt x="2995831" y="674534"/>
                  <a:pt x="3011055" y="665019"/>
                </a:cubicBezTo>
                <a:cubicBezTo>
                  <a:pt x="3020468" y="659136"/>
                  <a:pt x="3028561" y="650919"/>
                  <a:pt x="3038764" y="646546"/>
                </a:cubicBezTo>
                <a:cubicBezTo>
                  <a:pt x="3050432" y="641545"/>
                  <a:pt x="3063394" y="640388"/>
                  <a:pt x="3075709" y="637309"/>
                </a:cubicBezTo>
                <a:cubicBezTo>
                  <a:pt x="3093872" y="610065"/>
                  <a:pt x="3095223" y="604114"/>
                  <a:pt x="3121891" y="581891"/>
                </a:cubicBezTo>
                <a:cubicBezTo>
                  <a:pt x="3130419" y="574785"/>
                  <a:pt x="3141172" y="570643"/>
                  <a:pt x="3149600" y="563419"/>
                </a:cubicBezTo>
                <a:cubicBezTo>
                  <a:pt x="3162824" y="552085"/>
                  <a:pt x="3173322" y="537808"/>
                  <a:pt x="3186546" y="526473"/>
                </a:cubicBezTo>
                <a:cubicBezTo>
                  <a:pt x="3209052" y="507182"/>
                  <a:pt x="3224989" y="504506"/>
                  <a:pt x="3251200" y="489528"/>
                </a:cubicBezTo>
                <a:cubicBezTo>
                  <a:pt x="3301335" y="460879"/>
                  <a:pt x="3255814" y="478753"/>
                  <a:pt x="3306618" y="461819"/>
                </a:cubicBezTo>
                <a:cubicBezTo>
                  <a:pt x="3315854" y="455661"/>
                  <a:pt x="3324398" y="448311"/>
                  <a:pt x="3334327" y="443346"/>
                </a:cubicBezTo>
                <a:cubicBezTo>
                  <a:pt x="3343035" y="438992"/>
                  <a:pt x="3353935" y="439510"/>
                  <a:pt x="3362036" y="434109"/>
                </a:cubicBezTo>
                <a:cubicBezTo>
                  <a:pt x="3372905" y="426863"/>
                  <a:pt x="3379711" y="414762"/>
                  <a:pt x="3389746" y="406400"/>
                </a:cubicBezTo>
                <a:cubicBezTo>
                  <a:pt x="3398274" y="399294"/>
                  <a:pt x="3408422" y="394380"/>
                  <a:pt x="3417455" y="387928"/>
                </a:cubicBezTo>
                <a:cubicBezTo>
                  <a:pt x="3429981" y="378981"/>
                  <a:pt x="3440631" y="367103"/>
                  <a:pt x="3454400" y="360219"/>
                </a:cubicBezTo>
                <a:cubicBezTo>
                  <a:pt x="3465754" y="354542"/>
                  <a:pt x="3478869" y="353322"/>
                  <a:pt x="3491346" y="350982"/>
                </a:cubicBezTo>
                <a:cubicBezTo>
                  <a:pt x="3528159" y="344079"/>
                  <a:pt x="3566649" y="344353"/>
                  <a:pt x="3602182" y="332509"/>
                </a:cubicBezTo>
                <a:cubicBezTo>
                  <a:pt x="3611418" y="329430"/>
                  <a:pt x="3620446" y="325634"/>
                  <a:pt x="3629891" y="323273"/>
                </a:cubicBezTo>
                <a:cubicBezTo>
                  <a:pt x="3649784" y="318300"/>
                  <a:pt x="3713856" y="307151"/>
                  <a:pt x="3731491" y="304800"/>
                </a:cubicBezTo>
                <a:cubicBezTo>
                  <a:pt x="3759126" y="301115"/>
                  <a:pt x="3787019" y="299507"/>
                  <a:pt x="3814618" y="295564"/>
                </a:cubicBezTo>
                <a:cubicBezTo>
                  <a:pt x="3830159" y="293344"/>
                  <a:pt x="3845406" y="289407"/>
                  <a:pt x="3860800" y="286328"/>
                </a:cubicBezTo>
                <a:cubicBezTo>
                  <a:pt x="3930455" y="239891"/>
                  <a:pt x="3830119" y="302295"/>
                  <a:pt x="3962400" y="249382"/>
                </a:cubicBezTo>
                <a:cubicBezTo>
                  <a:pt x="3977794" y="243224"/>
                  <a:pt x="3992586" y="235271"/>
                  <a:pt x="4008582" y="230909"/>
                </a:cubicBezTo>
                <a:cubicBezTo>
                  <a:pt x="4026650" y="225981"/>
                  <a:pt x="4045718" y="225735"/>
                  <a:pt x="4064000" y="221673"/>
                </a:cubicBezTo>
                <a:cubicBezTo>
                  <a:pt x="4073504" y="219561"/>
                  <a:pt x="4082473" y="215516"/>
                  <a:pt x="4091709" y="212437"/>
                </a:cubicBezTo>
                <a:cubicBezTo>
                  <a:pt x="4100945" y="206279"/>
                  <a:pt x="4109489" y="198928"/>
                  <a:pt x="4119418" y="193964"/>
                </a:cubicBezTo>
                <a:cubicBezTo>
                  <a:pt x="4142154" y="182596"/>
                  <a:pt x="4181266" y="179038"/>
                  <a:pt x="4202546" y="175491"/>
                </a:cubicBezTo>
                <a:lnTo>
                  <a:pt x="4257964" y="138546"/>
                </a:lnTo>
                <a:cubicBezTo>
                  <a:pt x="4267200" y="132388"/>
                  <a:pt x="4275744" y="125038"/>
                  <a:pt x="4285673" y="120073"/>
                </a:cubicBezTo>
                <a:cubicBezTo>
                  <a:pt x="4297988" y="113915"/>
                  <a:pt x="4310663" y="108431"/>
                  <a:pt x="4322618" y="101600"/>
                </a:cubicBezTo>
                <a:cubicBezTo>
                  <a:pt x="4372750" y="72953"/>
                  <a:pt x="4327234" y="90826"/>
                  <a:pt x="4378036" y="73891"/>
                </a:cubicBezTo>
                <a:cubicBezTo>
                  <a:pt x="4409793" y="50073"/>
                  <a:pt x="4415706" y="42197"/>
                  <a:pt x="4451927" y="27709"/>
                </a:cubicBezTo>
                <a:cubicBezTo>
                  <a:pt x="4555159" y="-13583"/>
                  <a:pt x="4475335" y="25244"/>
                  <a:pt x="4525818"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60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3" grpId="0" animBg="1"/>
      <p:bldP spid="44" grpId="0" animBg="1"/>
      <p:bldP spid="45" grpId="0" animBg="1"/>
      <p:bldP spid="46" grpId="0"/>
      <p:bldP spid="47" grpId="0"/>
      <p:bldP spid="48" grpId="0"/>
      <p:bldP spid="49" grpId="0"/>
      <p:bldP spid="50" grpId="0" animBg="1"/>
      <p:bldP spid="51" grpId="0" animBg="1"/>
      <p:bldP spid="52" grpId="0" animBg="1"/>
      <p:bldP spid="53" grpId="0" animBg="1"/>
      <p:bldP spid="5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B-SPLINE CURVE</a:t>
            </a:r>
            <a:endParaRPr lang="en-IN" dirty="0"/>
          </a:p>
        </p:txBody>
      </p:sp>
      <p:sp>
        <p:nvSpPr>
          <p:cNvPr id="3" name="Content Placeholder 2"/>
          <p:cNvSpPr>
            <a:spLocks noGrp="1"/>
          </p:cNvSpPr>
          <p:nvPr>
            <p:ph idx="1"/>
          </p:nvPr>
        </p:nvSpPr>
        <p:spPr>
          <a:xfrm>
            <a:off x="1981200" y="1219200"/>
            <a:ext cx="8229600" cy="5638800"/>
          </a:xfrm>
        </p:spPr>
        <p:txBody>
          <a:bodyPr>
            <a:noAutofit/>
          </a:bodyPr>
          <a:lstStyle/>
          <a:p>
            <a:pPr algn="just">
              <a:lnSpc>
                <a:spcPct val="150000"/>
              </a:lnSpc>
            </a:pPr>
            <a:r>
              <a:rPr lang="en-US" sz="2400" b="1" dirty="0"/>
              <a:t>Problems with Bezier curve are</a:t>
            </a:r>
          </a:p>
          <a:p>
            <a:pPr algn="just">
              <a:lnSpc>
                <a:spcPct val="150000"/>
              </a:lnSpc>
            </a:pPr>
            <a:r>
              <a:rPr lang="en-US" sz="2400" dirty="0"/>
              <a:t>It depends on number of control points (global control)</a:t>
            </a:r>
          </a:p>
          <a:p>
            <a:pPr algn="just">
              <a:lnSpc>
                <a:spcPct val="150000"/>
              </a:lnSpc>
            </a:pPr>
            <a:r>
              <a:rPr lang="en-US" sz="2400" dirty="0"/>
              <a:t>The degree of polynomial is dependent on control points.</a:t>
            </a:r>
          </a:p>
          <a:p>
            <a:pPr algn="just">
              <a:lnSpc>
                <a:spcPct val="150000"/>
              </a:lnSpc>
            </a:pPr>
            <a:endParaRPr lang="en-US" sz="2400" dirty="0"/>
          </a:p>
          <a:p>
            <a:pPr algn="just">
              <a:lnSpc>
                <a:spcPct val="150000"/>
              </a:lnSpc>
            </a:pPr>
            <a:r>
              <a:rPr lang="en-US" sz="2400" dirty="0"/>
              <a:t>The </a:t>
            </a:r>
            <a:r>
              <a:rPr lang="en-US" sz="2400" b="1" dirty="0"/>
              <a:t>B-spline curve </a:t>
            </a:r>
            <a:r>
              <a:rPr lang="en-US" sz="2400" dirty="0"/>
              <a:t>overcomes these problems, so it is called as local control.</a:t>
            </a:r>
          </a:p>
          <a:p>
            <a:pPr algn="just">
              <a:lnSpc>
                <a:spcPct val="150000"/>
              </a:lnSpc>
            </a:pPr>
            <a:r>
              <a:rPr lang="en-US" sz="2400" dirty="0"/>
              <a:t>It depends upon the order of the polynomial.</a:t>
            </a:r>
          </a:p>
          <a:p>
            <a:pPr algn="just">
              <a:lnSpc>
                <a:spcPct val="150000"/>
              </a:lnSpc>
            </a:pPr>
            <a:r>
              <a:rPr lang="en-US" sz="2400" dirty="0"/>
              <a:t>That is it is based on the number of control points and if the order varies then blending function degree will be different. </a:t>
            </a:r>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20320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B-SPLINE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219200"/>
                <a:ext cx="8229600" cy="5181600"/>
              </a:xfrm>
            </p:spPr>
            <p:txBody>
              <a:bodyPr>
                <a:noAutofit/>
              </a:bodyPr>
              <a:lstStyle/>
              <a:p>
                <a:pPr algn="just">
                  <a:lnSpc>
                    <a:spcPct val="150000"/>
                  </a:lnSpc>
                </a:pPr>
                <a:r>
                  <a:rPr lang="en-US" sz="2400" b="1" dirty="0"/>
                  <a:t>WORKING OF B-SPLINE CURVE</a:t>
                </a:r>
              </a:p>
              <a:p>
                <a:pPr algn="just">
                  <a:lnSpc>
                    <a:spcPct val="150000"/>
                  </a:lnSpc>
                </a:pPr>
                <a:r>
                  <a:rPr lang="en-US" sz="2400" dirty="0"/>
                  <a:t>BLENDING FUNCTION</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r>
                            <a:rPr lang="en-US" sz="2400" i="1">
                              <a:latin typeface="Cambria Math" panose="02040503050406030204" pitchFamily="18" charset="0"/>
                            </a:rPr>
                            <m:t>+1</m:t>
                          </m:r>
                        </m:sup>
                        <m:e>
                          <m:r>
                            <a:rPr lang="en-US" sz="2400" i="1">
                              <a:latin typeface="Cambria Math" panose="02040503050406030204" pitchFamily="18" charset="0"/>
                            </a:rPr>
                            <m:t>𝑃</m:t>
                          </m:r>
                          <m:r>
                            <a:rPr lang="en-US" sz="2400" i="1" baseline="-25000">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𝑁𝑖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 (</m:t>
                          </m:r>
                          <m:r>
                            <a:rPr lang="en-US" sz="2400" i="1">
                              <a:latin typeface="Cambria Math" panose="02040503050406030204" pitchFamily="18" charset="0"/>
                            </a:rPr>
                            <m:t>𝑢</m:t>
                          </m:r>
                          <m:r>
                            <a:rPr lang="en-US" sz="2400" i="1">
                              <a:latin typeface="Cambria Math" panose="02040503050406030204" pitchFamily="18" charset="0"/>
                            </a:rPr>
                            <m:t>)</m:t>
                          </m:r>
                        </m:e>
                      </m:nary>
                    </m:oMath>
                  </m:oMathPara>
                </a14:m>
                <a:endParaRPr lang="en-US" sz="2400" dirty="0"/>
              </a:p>
              <a:p>
                <a:pPr marL="0" indent="0" algn="just">
                  <a:lnSpc>
                    <a:spcPct val="150000"/>
                  </a:lnSpc>
                  <a:buNone/>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𝑢</m:t>
                      </m:r>
                      <m:r>
                        <a:rPr lang="en-US" sz="2400" i="1" baseline="-25000">
                          <a:latin typeface="Cambria Math" panose="02040503050406030204" pitchFamily="18" charset="0"/>
                        </a:rPr>
                        <m:t>𝑚𝑖𝑛</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𝑢𝑚𝑎𝑥</m:t>
                      </m:r>
                    </m:oMath>
                  </m:oMathPara>
                </a14:m>
                <a:endParaRPr lang="en-US" sz="2400" baseline="-25000" dirty="0"/>
              </a:p>
              <a:p>
                <a:pPr marL="0" indent="0" algn="just">
                  <a:lnSpc>
                    <a:spcPct val="150000"/>
                  </a:lnSpc>
                  <a:buNone/>
                </a:pPr>
                <a:endParaRPr lang="en-US" sz="2400" baseline="-250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𝑘</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oMath>
                  </m:oMathPara>
                </a14:m>
                <a:endParaRPr lang="en-US" sz="2400" dirty="0"/>
              </a:p>
              <a:p>
                <a:pPr marL="0" indent="0" algn="just">
                  <a:lnSpc>
                    <a:spcPct val="150000"/>
                  </a:lnSpc>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219200"/>
                <a:ext cx="8229600" cy="5181600"/>
              </a:xfrm>
              <a:blipFill>
                <a:blip r:embed="rId2"/>
                <a:stretch>
                  <a:fillRect l="-96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19705578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B-SPLINE CURVE</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00200" y="1219200"/>
                <a:ext cx="9067800" cy="5181600"/>
              </a:xfrm>
            </p:spPr>
            <p:txBody>
              <a:bodyPr>
                <a:noAutofit/>
              </a:bodyPr>
              <a:lstStyle/>
              <a:p>
                <a:pPr algn="just">
                  <a:lnSpc>
                    <a:spcPct val="150000"/>
                  </a:lnSpc>
                </a:pPr>
                <a14:m>
                  <m:oMath xmlns:m="http://schemas.openxmlformats.org/officeDocument/2006/math">
                    <m:r>
                      <a:rPr lang="en-US" sz="2400" i="1">
                        <a:latin typeface="Cambria Math" panose="02040503050406030204" pitchFamily="18" charset="0"/>
                      </a:rPr>
                      <m:t>𝑁𝑖</m:t>
                    </m:r>
                    <m:r>
                      <a:rPr lang="en-US" sz="2400" i="1">
                        <a:latin typeface="Cambria Math" panose="02040503050406030204" pitchFamily="18" charset="0"/>
                      </a:rPr>
                      <m:t>,</m:t>
                    </m:r>
                    <m:r>
                      <a:rPr lang="en-US" sz="2400" i="1">
                        <a:latin typeface="Cambria Math" panose="02040503050406030204" pitchFamily="18" charset="0"/>
                      </a:rPr>
                      <m:t>𝑘</m:t>
                    </m:r>
                    <m:d>
                      <m:dPr>
                        <m:ctrlPr>
                          <a:rPr lang="en-US" sz="2400" i="1">
                            <a:latin typeface="Cambria Math" panose="02040503050406030204" pitchFamily="18" charset="0"/>
                          </a:rPr>
                        </m:ctrlPr>
                      </m:dPr>
                      <m:e>
                        <m:r>
                          <a:rPr lang="en-US" sz="2400" i="1">
                            <a:latin typeface="Cambria Math" panose="02040503050406030204" pitchFamily="18" charset="0"/>
                          </a:rPr>
                          <m:t>𝑢</m:t>
                        </m:r>
                      </m:e>
                    </m:d>
                  </m:oMath>
                </a14:m>
                <a:r>
                  <a:rPr lang="en-US" sz="2400" dirty="0"/>
                  <a:t> is defined as</a:t>
                </a:r>
              </a:p>
              <a:p>
                <a:pPr algn="just">
                  <a:lnSpc>
                    <a:spcPct val="150000"/>
                  </a:lnSpc>
                </a:pPr>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𝑁𝑖</m:t>
                      </m:r>
                      <m:r>
                        <a:rPr lang="en-US" sz="2400" i="1">
                          <a:latin typeface="Cambria Math" panose="02040503050406030204" pitchFamily="18" charset="0"/>
                        </a:rPr>
                        <m:t>,</m:t>
                      </m:r>
                      <m:r>
                        <a:rPr lang="en-US" sz="2400" i="1">
                          <a:latin typeface="Cambria Math" panose="02040503050406030204" pitchFamily="18" charset="0"/>
                        </a:rPr>
                        <m:t>𝑘</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𝑢</m:t>
                                  </m:r>
                                  <m:r>
                                    <a:rPr lang="en-US" sz="2400" i="1">
                                      <a:latin typeface="Cambria Math" panose="02040503050406030204" pitchFamily="18" charset="0"/>
                                    </a:rPr>
                                    <m:t>−</m:t>
                                  </m:r>
                                  <m:r>
                                    <a:rPr lang="en-US" sz="2400" i="1">
                                      <a:latin typeface="Cambria Math" panose="02040503050406030204" pitchFamily="18" charset="0"/>
                                    </a:rPr>
                                    <m:t>𝑥</m:t>
                                  </m:r>
                                  <m:r>
                                    <a:rPr lang="en-US" sz="2400" i="1" baseline="-25000">
                                      <a:latin typeface="Cambria Math" panose="02040503050406030204" pitchFamily="18" charset="0"/>
                                    </a:rPr>
                                    <m:t>1</m:t>
                                  </m:r>
                                </m:e>
                              </m:d>
                              <m:r>
                                <a:rPr lang="en-US" sz="2400" i="1">
                                  <a:latin typeface="Cambria Math" panose="02040503050406030204" pitchFamily="18" charset="0"/>
                                </a:rPr>
                                <m:t>𝑁𝑖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latin typeface="Cambria Math" panose="02040503050406030204" pitchFamily="18" charset="0"/>
                                    </a:rPr>
                                    <m:t>𝑢</m:t>
                                  </m:r>
                                </m:e>
                              </m:d>
                            </m:e>
                          </m:d>
                        </m:num>
                        <m:den>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r>
                                <a:rPr lang="en-US" sz="2400" i="1">
                                  <a:latin typeface="Cambria Math" panose="02040503050406030204" pitchFamily="18" charset="0"/>
                                </a:rPr>
                                <m:t>𝑥𝑖</m:t>
                              </m:r>
                            </m:e>
                          </m:d>
                        </m:den>
                      </m:f>
                      <m:r>
                        <a:rPr lang="en-US" sz="2400" i="1">
                          <a:latin typeface="Cambria Math" panose="02040503050406030204" pitchFamily="18" charset="0"/>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baseline="-25000">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𝑢</m:t>
                                  </m:r>
                                </m:e>
                              </m:d>
                              <m:r>
                                <a:rPr lang="en-US" sz="2400" i="1">
                                  <a:latin typeface="Cambria Math" panose="02040503050406030204" pitchFamily="18" charset="0"/>
                                </a:rPr>
                                <m:t>𝑁𝑖</m:t>
                              </m:r>
                              <m:r>
                                <a:rPr lang="en-US" sz="2400" i="1">
                                  <a:latin typeface="Cambria Math" panose="02040503050406030204" pitchFamily="18" charset="0"/>
                                </a:rPr>
                                <m:t>+1,</m:t>
                              </m:r>
                              <m:r>
                                <a:rPr lang="en-US" sz="2400" i="1">
                                  <a:latin typeface="Cambria Math" panose="02040503050406030204" pitchFamily="18" charset="0"/>
                                </a:rPr>
                                <m:t>𝑘</m:t>
                              </m:r>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latin typeface="Cambria Math" panose="02040503050406030204" pitchFamily="18" charset="0"/>
                                    </a:rPr>
                                    <m:t>𝑢</m:t>
                                  </m:r>
                                </m:e>
                              </m:d>
                            </m:e>
                          </m:d>
                        </m:num>
                        <m:den>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𝑥𝑖</m:t>
                              </m:r>
                              <m:r>
                                <a:rPr lang="en-US" sz="2400" i="1">
                                  <a:latin typeface="Cambria Math" panose="02040503050406030204" pitchFamily="18" charset="0"/>
                                </a:rPr>
                                <m:t>+1</m:t>
                              </m:r>
                            </m:e>
                          </m:d>
                        </m:den>
                      </m:f>
                    </m:oMath>
                  </m:oMathPara>
                </a14:m>
                <a:endParaRPr lang="en-US" sz="2400" dirty="0"/>
              </a:p>
              <a:p>
                <a:pPr algn="just">
                  <a:lnSpc>
                    <a:spcPct val="150000"/>
                  </a:lnSpc>
                </a:pPr>
                <a:r>
                  <a:rPr lang="en-US" sz="2400" dirty="0"/>
                  <a:t>Where,</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𝑁𝑖</m:t>
                      </m:r>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latin typeface="Cambria Math" panose="02040503050406030204" pitchFamily="18" charset="0"/>
                            </a:rPr>
                            <m:t>𝑢</m:t>
                          </m:r>
                        </m:e>
                      </m:d>
                      <m:r>
                        <a:rPr lang="en-US" sz="2400" i="1">
                          <a:latin typeface="Cambria Math" panose="02040503050406030204" pitchFamily="18" charset="0"/>
                        </a:rPr>
                        <m:t>=1 </m:t>
                      </m:r>
                      <m:r>
                        <a:rPr lang="en-US" sz="2400" i="1">
                          <a:latin typeface="Cambria Math" panose="02040503050406030204" pitchFamily="18" charset="0"/>
                        </a:rPr>
                        <m:t>𝑖𝑓𝑥𝑖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𝑢</m:t>
                      </m:r>
                      <m:r>
                        <a:rPr lang="en-US" sz="2400" i="1">
                          <a:latin typeface="Cambria Math" panose="02040503050406030204" pitchFamily="18" charset="0"/>
                          <a:ea typeface="Cambria Math" panose="02040503050406030204" pitchFamily="18" charset="0"/>
                        </a:rPr>
                        <m:t>&lt;</m:t>
                      </m:r>
                      <m:r>
                        <a:rPr lang="en-US" sz="2400" i="1">
                          <a:latin typeface="Cambria Math" panose="02040503050406030204" pitchFamily="18" charset="0"/>
                        </a:rPr>
                        <m:t>𝑥</m:t>
                      </m:r>
                      <m:r>
                        <a:rPr lang="en-US" sz="2400" i="1" baseline="-25000">
                          <a:latin typeface="Cambria Math" panose="02040503050406030204" pitchFamily="18" charset="0"/>
                        </a:rPr>
                        <m:t>𝑖</m:t>
                      </m:r>
                      <m:r>
                        <a:rPr lang="en-US" sz="2400" i="1" baseline="-25000">
                          <a:latin typeface="Cambria Math" panose="02040503050406030204" pitchFamily="18" charset="0"/>
                        </a:rPr>
                        <m:t>+1, </m:t>
                      </m:r>
                      <m:r>
                        <a:rPr lang="en-US" sz="2400" i="1">
                          <a:latin typeface="Cambria Math" panose="02040503050406030204" pitchFamily="18" charset="0"/>
                          <a:ea typeface="Cambria Math" panose="02040503050406030204" pitchFamily="18" charset="0"/>
                        </a:rPr>
                        <m:t>𝑜𝑡h𝑒𝑟𝑤𝑖𝑠𝑒</m:t>
                      </m:r>
                      <m:r>
                        <a:rPr lang="en-US" sz="2400" i="1">
                          <a:latin typeface="Cambria Math" panose="02040503050406030204" pitchFamily="18" charset="0"/>
                          <a:ea typeface="Cambria Math" panose="02040503050406030204" pitchFamily="18" charset="0"/>
                        </a:rPr>
                        <m:t> 0</m:t>
                      </m:r>
                    </m:oMath>
                  </m:oMathPara>
                </a14:m>
                <a:endParaRPr lang="en-US" sz="24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baseline="-25000">
                          <a:latin typeface="Cambria Math" panose="02040503050406030204" pitchFamily="18" charset="0"/>
                        </a:rPr>
                        <m:t>𝑖</m:t>
                      </m:r>
                      <m:r>
                        <a:rPr lang="en-US" sz="2400" i="1">
                          <a:latin typeface="Cambria Math" panose="02040503050406030204" pitchFamily="18" charset="0"/>
                        </a:rPr>
                        <m:t>=0                               1</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𝑘</m:t>
                      </m:r>
                    </m:oMath>
                  </m:oMathPara>
                </a14:m>
                <a:endParaRPr lang="en-US" sz="2400" dirty="0">
                  <a:ea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+1                 </m:t>
                      </m:r>
                      <m:r>
                        <a:rPr lang="en-US" sz="2400" i="1">
                          <a:latin typeface="Cambria Math" panose="02040503050406030204" pitchFamily="18" charset="0"/>
                        </a:rPr>
                        <m:t>𝑘</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oMath>
                  </m:oMathPara>
                </a14:m>
                <a:endParaRPr lang="en-US" sz="2400" dirty="0">
                  <a:ea typeface="Cambria Math" panose="020405030504060302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𝑥</m:t>
                      </m:r>
                      <m:r>
                        <a:rPr lang="en-US" sz="2400" i="1" baseline="-25000">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+2       </m:t>
                      </m:r>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&gt;</m:t>
                      </m:r>
                      <m:r>
                        <a:rPr lang="en-US" sz="2400" i="1">
                          <a:latin typeface="Cambria Math" panose="02040503050406030204" pitchFamily="18" charset="0"/>
                          <a:ea typeface="Cambria Math" panose="02040503050406030204" pitchFamily="18" charset="0"/>
                        </a:rPr>
                        <m:t>𝑛</m:t>
                      </m:r>
                    </m:oMath>
                  </m:oMathPara>
                </a14:m>
                <a:endParaRPr lang="en-US" sz="2400" dirty="0">
                  <a:ea typeface="Cambria Math" panose="02040503050406030204" pitchFamily="18" charset="0"/>
                </a:endParaRPr>
              </a:p>
              <a:p>
                <a:pPr marL="0" indent="0" algn="just">
                  <a:lnSpc>
                    <a:spcPct val="150000"/>
                  </a:lnSpc>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00200" y="1219200"/>
                <a:ext cx="9067800" cy="5181600"/>
              </a:xfrm>
              <a:blipFill>
                <a:blip r:embed="rId2"/>
                <a:stretch>
                  <a:fillRect l="-941" b="-8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33532859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B-SPLINE CURVE</a:t>
            </a:r>
            <a:endParaRPr lang="en-IN" dirty="0"/>
          </a:p>
        </p:txBody>
      </p:sp>
      <p:sp>
        <p:nvSpPr>
          <p:cNvPr id="3" name="Content Placeholder 2"/>
          <p:cNvSpPr>
            <a:spLocks noGrp="1"/>
          </p:cNvSpPr>
          <p:nvPr>
            <p:ph idx="1"/>
          </p:nvPr>
        </p:nvSpPr>
        <p:spPr>
          <a:xfrm>
            <a:off x="1981200" y="1219200"/>
            <a:ext cx="8229600" cy="5638800"/>
          </a:xfrm>
        </p:spPr>
        <p:txBody>
          <a:bodyPr>
            <a:noAutofit/>
          </a:bodyPr>
          <a:lstStyle/>
          <a:p>
            <a:pPr algn="just">
              <a:lnSpc>
                <a:spcPct val="150000"/>
              </a:lnSpc>
            </a:pPr>
            <a:r>
              <a:rPr lang="en-US" sz="2400" dirty="0"/>
              <a:t>When we design the B-spline curve we have to evaluate knot.</a:t>
            </a:r>
          </a:p>
          <a:p>
            <a:pPr algn="just">
              <a:lnSpc>
                <a:spcPct val="150000"/>
              </a:lnSpc>
            </a:pPr>
            <a:endParaRPr lang="en-US" sz="2400" dirty="0"/>
          </a:p>
          <a:p>
            <a:pPr algn="just">
              <a:lnSpc>
                <a:spcPct val="150000"/>
              </a:lnSpc>
            </a:pPr>
            <a:r>
              <a:rPr lang="en-US" sz="2400" dirty="0"/>
              <a:t>The knot can be evaluated by using</a:t>
            </a:r>
          </a:p>
          <a:p>
            <a:pPr algn="just">
              <a:lnSpc>
                <a:spcPct val="150000"/>
              </a:lnSpc>
            </a:pPr>
            <a:r>
              <a:rPr lang="en-US" sz="2400" dirty="0"/>
              <a:t>Uniform</a:t>
            </a:r>
          </a:p>
          <a:p>
            <a:pPr algn="just">
              <a:lnSpc>
                <a:spcPct val="150000"/>
              </a:lnSpc>
            </a:pPr>
            <a:r>
              <a:rPr lang="en-US" sz="2400" dirty="0"/>
              <a:t>Non-uniform</a:t>
            </a:r>
          </a:p>
          <a:p>
            <a:pPr algn="just">
              <a:lnSpc>
                <a:spcPct val="150000"/>
              </a:lnSpc>
            </a:pPr>
            <a:r>
              <a:rPr lang="en-US" sz="2400" dirty="0"/>
              <a:t>Open Uniform</a:t>
            </a:r>
          </a:p>
        </p:txBody>
      </p:sp>
      <p:sp>
        <p:nvSpPr>
          <p:cNvPr id="4" name="Date Placeholder 3"/>
          <p:cNvSpPr>
            <a:spLocks noGrp="1"/>
          </p:cNvSpPr>
          <p:nvPr>
            <p:ph type="dt" sz="half" idx="10"/>
          </p:nvPr>
        </p:nvSpPr>
        <p:spPr/>
        <p:txBody>
          <a:bodyPr/>
          <a:lstStyle/>
          <a:p>
            <a:fld id="{65BCD8ED-7F16-4956-B2E8-998B7E8B5BDE}" type="datetime1">
              <a:rPr lang="en-IN" smtClean="0"/>
              <a:t>01-11-2022</a:t>
            </a:fld>
            <a:endParaRPr lang="en-US"/>
          </a:p>
        </p:txBody>
      </p:sp>
    </p:spTree>
    <p:extLst>
      <p:ext uri="{BB962C8B-B14F-4D97-AF65-F5344CB8AC3E}">
        <p14:creationId xmlns:p14="http://schemas.microsoft.com/office/powerpoint/2010/main" val="18687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856</TotalTime>
  <Words>5039</Words>
  <Application>Microsoft Office PowerPoint</Application>
  <PresentationFormat>Widescreen</PresentationFormat>
  <Paragraphs>818</Paragraphs>
  <Slides>98</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98</vt:i4>
      </vt:variant>
    </vt:vector>
  </HeadingPairs>
  <TitlesOfParts>
    <vt:vector size="112" baseType="lpstr">
      <vt:lpstr>Arial</vt:lpstr>
      <vt:lpstr>Arial</vt:lpstr>
      <vt:lpstr>Arimo</vt:lpstr>
      <vt:lpstr>Calibri</vt:lpstr>
      <vt:lpstr>Calibri Light</vt:lpstr>
      <vt:lpstr>Cambria Math</vt:lpstr>
      <vt:lpstr>inherit</vt:lpstr>
      <vt:lpstr>MS Song</vt:lpstr>
      <vt:lpstr>roboto condensed</vt:lpstr>
      <vt:lpstr>roboto condensed</vt:lpstr>
      <vt:lpstr>Times New Roman</vt:lpstr>
      <vt:lpstr>Verdana</vt:lpstr>
      <vt:lpstr>Wingdings</vt:lpstr>
      <vt:lpstr>Office Theme</vt:lpstr>
      <vt:lpstr>Module 1</vt:lpstr>
      <vt:lpstr> Input / Output Devices</vt:lpstr>
      <vt:lpstr>1.1Input Devices</vt:lpstr>
      <vt:lpstr>1.1Input Devices</vt:lpstr>
      <vt:lpstr>1.1Input Devices</vt:lpstr>
      <vt:lpstr>1.1Input Devices</vt:lpstr>
      <vt:lpstr>1.1Input Devices</vt:lpstr>
      <vt:lpstr>1.2 Output Device</vt:lpstr>
      <vt:lpstr>1.2 Output Device</vt:lpstr>
      <vt:lpstr>1.2 Output Device</vt:lpstr>
      <vt:lpstr> LED monitor</vt:lpstr>
      <vt:lpstr>1.2 Output Device</vt:lpstr>
      <vt:lpstr>1.2 Output Device</vt:lpstr>
      <vt:lpstr>CRT</vt:lpstr>
      <vt:lpstr>Scan conversion definition</vt:lpstr>
      <vt:lpstr>Examples of objects which can be scan converted </vt:lpstr>
      <vt:lpstr>Pixel or Pel </vt:lpstr>
      <vt:lpstr>Scan Converting a Point </vt:lpstr>
      <vt:lpstr>PowerPoint Presentation</vt:lpstr>
      <vt:lpstr>PowerPoint Presentation</vt:lpstr>
      <vt:lpstr>Raster Scan Display</vt:lpstr>
      <vt:lpstr>PowerPoint Presentation</vt:lpstr>
      <vt:lpstr>PowerPoint Presentation</vt:lpstr>
      <vt:lpstr>PowerPoint Presentation</vt:lpstr>
      <vt:lpstr>PowerPoint Presentation</vt:lpstr>
      <vt:lpstr>PowerPoint Presentation</vt:lpstr>
      <vt:lpstr>Random Scan Display(Vector Scan Display)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Bresenham’s Line drawing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Bresenham Circle Drawing Algorithm</vt:lpstr>
      <vt:lpstr>PowerPoint Presentation</vt:lpstr>
      <vt:lpstr>PowerPoint Presentation</vt:lpstr>
      <vt:lpstr>PowerPoint Presentation</vt:lpstr>
      <vt:lpstr>PowerPoint Presentation</vt:lpstr>
      <vt:lpstr>PowerPoint Presentation</vt:lpstr>
      <vt:lpstr>PowerPoint Presentation</vt:lpstr>
      <vt:lpstr>Mid Point Circle Drawing Algorithm </vt:lpstr>
      <vt:lpstr>PowerPoint Presentation</vt:lpstr>
      <vt:lpstr>PowerPoint Presentation</vt:lpstr>
      <vt:lpstr>PowerPoint Presentation</vt:lpstr>
      <vt:lpstr>PowerPoint Presentation</vt:lpstr>
      <vt:lpstr>PowerPoint Presentation</vt:lpstr>
      <vt:lpstr>INTERPOLATION</vt:lpstr>
      <vt:lpstr>INTERPOLATION</vt:lpstr>
      <vt:lpstr>INTERPOLATION</vt:lpstr>
      <vt:lpstr>INTERPOLATION</vt:lpstr>
      <vt:lpstr>INTERPOLATION</vt:lpstr>
      <vt:lpstr>INTERPOLATION</vt:lpstr>
      <vt:lpstr>HILBERT’S CURVE</vt:lpstr>
      <vt:lpstr>HILBERT’S CURVE</vt:lpstr>
      <vt:lpstr>HILBERT’S CURVE</vt:lpstr>
      <vt:lpstr>HILBERT’S CURVE</vt:lpstr>
      <vt:lpstr>KOCH CURVE</vt:lpstr>
      <vt:lpstr>KOCH CURVE</vt:lpstr>
      <vt:lpstr>BEZIER CURVE</vt:lpstr>
      <vt:lpstr>BEZIER CURVE</vt:lpstr>
      <vt:lpstr>BEZIER CURVE</vt:lpstr>
      <vt:lpstr>BEZIER CURVE</vt:lpstr>
      <vt:lpstr>BEZIER CURVE</vt:lpstr>
      <vt:lpstr>BEZIER CURVE</vt:lpstr>
      <vt:lpstr>BEZIER CURVE</vt:lpstr>
      <vt:lpstr>BEZIER CURVE</vt:lpstr>
      <vt:lpstr>BEZIER CURVE</vt:lpstr>
      <vt:lpstr>BEZIER CURVE</vt:lpstr>
      <vt:lpstr>BEZIER CURVE</vt:lpstr>
      <vt:lpstr>BEZIER CURVE</vt:lpstr>
      <vt:lpstr>BEZIER CURVE</vt:lpstr>
      <vt:lpstr>PowerPoint Presentation</vt:lpstr>
      <vt:lpstr>B-SPLINE CURVE</vt:lpstr>
      <vt:lpstr>B-SPLINE CURVE</vt:lpstr>
      <vt:lpstr>B-SPLINE CURVE</vt:lpstr>
      <vt:lpstr>B-SPLINE CURVE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admin</dc:creator>
  <cp:lastModifiedBy>khushi.patel22@outlook.com</cp:lastModifiedBy>
  <cp:revision>66</cp:revision>
  <dcterms:created xsi:type="dcterms:W3CDTF">2019-08-22T10:18:41Z</dcterms:created>
  <dcterms:modified xsi:type="dcterms:W3CDTF">2022-11-01T06:19:44Z</dcterms:modified>
</cp:coreProperties>
</file>